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Lst>
  <p:sldSz cx="9144000" cy="5143500" type="screen16x9"/>
  <p:notesSz cx="6858000" cy="9144000"/>
  <p:embeddedFontLst>
    <p:embeddedFont>
      <p:font typeface="Proxima Nova" panose="020B0600000101010101" charset="0"/>
      <p:regular r:id="rId24"/>
      <p:bold r:id="rId25"/>
      <p:italic r:id="rId26"/>
      <p:boldItalic r:id="rId2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ADBF0C3-9E1C-4E80-8DDF-BE5759DAD95C}" v="1" dt="2023-12-14T02:01:46.93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42"/>
    <p:restoredTop sz="94660"/>
  </p:normalViewPr>
  <p:slideViewPr>
    <p:cSldViewPr snapToGrid="0">
      <p:cViewPr varScale="1">
        <p:scale>
          <a:sx n="103" d="100"/>
          <a:sy n="103" d="100"/>
        </p:scale>
        <p:origin x="874" y="77"/>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theme" Target="theme/theme1.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ebster, William" userId="750a78ff-c96f-4f00-9d52-9d710188e43b" providerId="ADAL" clId="{BADBF0C3-9E1C-4E80-8DDF-BE5759DAD95C}"/>
    <pc:docChg chg="custSel modSld">
      <pc:chgData name="Webster, William" userId="750a78ff-c96f-4f00-9d52-9d710188e43b" providerId="ADAL" clId="{BADBF0C3-9E1C-4E80-8DDF-BE5759DAD95C}" dt="2023-12-14T02:03:02.169" v="11" actId="255"/>
      <pc:docMkLst>
        <pc:docMk/>
      </pc:docMkLst>
      <pc:sldChg chg="addSp modSp mod">
        <pc:chgData name="Webster, William" userId="750a78ff-c96f-4f00-9d52-9d710188e43b" providerId="ADAL" clId="{BADBF0C3-9E1C-4E80-8DDF-BE5759DAD95C}" dt="2023-12-14T02:03:02.169" v="11" actId="255"/>
        <pc:sldMkLst>
          <pc:docMk/>
          <pc:sldMk cId="0" sldId="261"/>
        </pc:sldMkLst>
        <pc:spChg chg="mod">
          <ac:chgData name="Webster, William" userId="750a78ff-c96f-4f00-9d52-9d710188e43b" providerId="ADAL" clId="{BADBF0C3-9E1C-4E80-8DDF-BE5759DAD95C}" dt="2023-12-14T02:03:02.169" v="11" actId="255"/>
          <ac:spMkLst>
            <pc:docMk/>
            <pc:sldMk cId="0" sldId="261"/>
            <ac:spMk id="105" creationId="{00000000-0000-0000-0000-000000000000}"/>
          </ac:spMkLst>
        </pc:spChg>
        <pc:spChg chg="mod">
          <ac:chgData name="Webster, William" userId="750a78ff-c96f-4f00-9d52-9d710188e43b" providerId="ADAL" clId="{BADBF0C3-9E1C-4E80-8DDF-BE5759DAD95C}" dt="2023-12-14T02:02:37.728" v="10" actId="1076"/>
          <ac:spMkLst>
            <pc:docMk/>
            <pc:sldMk cId="0" sldId="261"/>
            <ac:spMk id="108" creationId="{00000000-0000-0000-0000-000000000000}"/>
          </ac:spMkLst>
        </pc:spChg>
        <pc:picChg chg="add mod modCrop">
          <ac:chgData name="Webster, William" userId="750a78ff-c96f-4f00-9d52-9d710188e43b" providerId="ADAL" clId="{BADBF0C3-9E1C-4E80-8DDF-BE5759DAD95C}" dt="2023-12-14T02:02:28.174" v="9" actId="1076"/>
          <ac:picMkLst>
            <pc:docMk/>
            <pc:sldMk cId="0" sldId="261"/>
            <ac:picMk id="3" creationId="{2AC276C0-6D6E-C77A-4ADA-A6A6424A9B2D}"/>
          </ac:picMkLst>
        </pc:picChg>
      </pc:sldChg>
      <pc:sldChg chg="modSp mod">
        <pc:chgData name="Webster, William" userId="750a78ff-c96f-4f00-9d52-9d710188e43b" providerId="ADAL" clId="{BADBF0C3-9E1C-4E80-8DDF-BE5759DAD95C}" dt="2023-12-14T02:01:47.245" v="1" actId="27636"/>
        <pc:sldMkLst>
          <pc:docMk/>
          <pc:sldMk cId="0" sldId="271"/>
        </pc:sldMkLst>
        <pc:spChg chg="mod">
          <ac:chgData name="Webster, William" userId="750a78ff-c96f-4f00-9d52-9d710188e43b" providerId="ADAL" clId="{BADBF0C3-9E1C-4E80-8DDF-BE5759DAD95C}" dt="2023-12-14T02:01:47.245" v="1" actId="27636"/>
          <ac:spMkLst>
            <pc:docMk/>
            <pc:sldMk cId="0" sldId="271"/>
            <ac:spMk id="286"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2a6013f9924_1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2a6013f9924_1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1200"/>
              </a:spcAft>
              <a:buNone/>
            </a:pPr>
            <a:r>
              <a:rPr lang="en" dirty="0"/>
              <a:t>For hardware of the robot, we used Arduino Uno board, 2 LEDs, Servo motor, and microphone. We used LEDs for turning lights on, and blinking when robot is in some particular state, and we used servo motor to turn the robot’s head towards the person asking question. And we used microphone for better speech recognition. </a:t>
            </a: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2a6013f9924_0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2a6013f9924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2a6013f9924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2a6013f9924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2a6013f9924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2a6013f9924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2a6013f9924_0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2a6013f9924_0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2a6013f9924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 name="Google Shape;251;g2a6013f9924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263b756e9ce_1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263b756e9ce_1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2a6013f9924_1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2a6013f9924_1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1200"/>
              </a:spcAft>
              <a:buNone/>
            </a:pPr>
            <a:r>
              <a:rPr lang="en"/>
              <a:t>We made some experiments to check if our robot worked well or not. We had 3 people in our team, so if 2 out of 3 people succeed for each experiment, we assumed it is ‘success’. First part of experiment was about whether the robot recognized Marvin correctly or not, and acting appropriately for each situation, and we could see that all the results were success.</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2a6013f9924_1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 name="Google Shape;297;g2a6013f9924_1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1200"/>
              </a:spcAft>
              <a:buNone/>
            </a:pPr>
            <a:r>
              <a:rPr lang="en"/>
              <a:t>The second part of experiment was to recognize people’s questions and giving correct answers for each situation. The third part of experiment was to see if LED works appropriately in each situation. The last part of experiment was to see if servo motor works appropriately in each situation. We could see that all results were success for experiments.</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263b756e9ce_1_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263b756e9ce_1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2a5e75db74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2a5e75db74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1200"/>
              </a:spcAft>
              <a:buNone/>
            </a:pPr>
            <a:r>
              <a:rPr lang="en"/>
              <a:t>In the project, we built speech based receptionist robot Marvin that answers to people’s questions. For example, if a person calls “Marvin”, Marvin will turn the head to the person. And then when a person asks question something like “Where is the bathroom?”, Marvin will give answer like “Go straight and turn right”.</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263b756e9ce_1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263b756e9ce_1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2a6013f9924_1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2a6013f9924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1200"/>
              </a:spcAft>
              <a:buNone/>
            </a:pPr>
            <a:r>
              <a:rPr lang="en"/>
              <a:t>Marvin is receptionist robot, so it can be used in places like museum, hospital, exhibition and help people by giving responses to people’s questions. It can be in the information desk or roam around people, and provide information on things people are curious about, such as guiding the location of specific amenities.</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2a5e75db740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2a5e75db740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2a5e75db740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2a5e75db740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263b756e9ce_1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263b756e9ce_1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original plan was to use a microphone array that attached to a Raspberry Pi we borrowed from the lab; however, though the product page advertised SSD for this product, the provided code only works for higher end microphones in the series.</a:t>
            </a:r>
            <a:endParaRPr/>
          </a:p>
          <a:p>
            <a:pPr marL="0" lvl="0" indent="0" algn="l" rtl="0">
              <a:spcBef>
                <a:spcPts val="0"/>
              </a:spcBef>
              <a:spcAft>
                <a:spcPts val="0"/>
              </a:spcAft>
              <a:buNone/>
            </a:pPr>
            <a:r>
              <a:rPr lang="en"/>
              <a:t>We also planned on using this conference microphone to collect speech; however, shipping was delayed so much that it would not arrive in time, so we cancelled the order.</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2a5e75db740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2a5e75db740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2a5e75db740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2a5e75db740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chemeClr val="dk1"/>
                </a:solidFill>
              </a:rPr>
              <a:t>For design of the robot, we first draw sketches on papers. Then, we designed it into 3D model by using software called Rhino. Then we printed it out with 3D printer. We inserted LEDs into the holes to make them appear like eyes, and we built ears to appear user-friendly.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263b756e9ce_1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263b756e9ce_1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chemeClr val="dk1"/>
                </a:solidFill>
              </a:rPr>
              <a:t>Our original design had a single LED that would illuminate the inside of the head, so the eyes would only be holes; however, the LED was not bright enough to see the light, so we created a new board with a LED for each eye.</a:t>
            </a:r>
            <a:endParaRPr sz="1000">
              <a:solidFill>
                <a:schemeClr val="dk1"/>
              </a:solidFill>
            </a:endParaRPr>
          </a:p>
          <a:p>
            <a:pPr marL="0" lvl="0" indent="0" algn="l" rtl="0">
              <a:spcBef>
                <a:spcPts val="0"/>
              </a:spcBef>
              <a:spcAft>
                <a:spcPts val="0"/>
              </a:spcAft>
              <a:buNone/>
            </a:pPr>
            <a:r>
              <a:rPr lang="en" sz="1000">
                <a:solidFill>
                  <a:schemeClr val="dk1"/>
                </a:solidFill>
              </a:rPr>
              <a:t>A soldering iron was used on the eye holes to allow the LEDs to fit perfectly in place.</a:t>
            </a:r>
            <a:endParaRPr sz="1000">
              <a:solidFill>
                <a:schemeClr val="dk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cxnSp>
        <p:nvCxnSpPr>
          <p:cNvPr id="10" name="Google Shape;10;p2"/>
          <p:cNvCxnSpPr/>
          <p:nvPr/>
        </p:nvCxnSpPr>
        <p:spPr>
          <a:xfrm>
            <a:off x="0" y="2998150"/>
            <a:ext cx="9144000" cy="0"/>
          </a:xfrm>
          <a:prstGeom prst="straightConnector1">
            <a:avLst/>
          </a:prstGeom>
          <a:noFill/>
          <a:ln w="19050" cap="flat" cmpd="sng">
            <a:solidFill>
              <a:schemeClr val="lt2"/>
            </a:solidFill>
            <a:prstDash val="solid"/>
            <a:round/>
            <a:headEnd type="none" w="sm" len="sm"/>
            <a:tailEnd type="none" w="sm" len="sm"/>
          </a:ln>
        </p:spPr>
      </p:cxnSp>
      <p:sp>
        <p:nvSpPr>
          <p:cNvPr id="11" name="Google Shape;11;p2"/>
          <p:cNvSpPr txBox="1">
            <a:spLocks noGrp="1"/>
          </p:cNvSpPr>
          <p:nvPr>
            <p:ph type="ctrTitle"/>
          </p:nvPr>
        </p:nvSpPr>
        <p:spPr>
          <a:xfrm>
            <a:off x="510450" y="1257300"/>
            <a:ext cx="8123100" cy="1588500"/>
          </a:xfrm>
          <a:prstGeom prst="rect">
            <a:avLst/>
          </a:prstGeom>
        </p:spPr>
        <p:txBody>
          <a:bodyPr spcFirstLastPara="1" wrap="square" lIns="91425" tIns="91425" rIns="91425" bIns="91425" anchor="b" anchorCtr="0">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12" name="Google Shape;12;p2"/>
          <p:cNvSpPr txBox="1">
            <a:spLocks noGrp="1"/>
          </p:cNvSpPr>
          <p:nvPr>
            <p:ph type="subTitle" idx="1"/>
          </p:nvPr>
        </p:nvSpPr>
        <p:spPr>
          <a:xfrm>
            <a:off x="510450" y="3182313"/>
            <a:ext cx="8123100" cy="6300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Clr>
                <a:schemeClr val="lt1"/>
              </a:buClr>
              <a:buSzPts val="2400"/>
              <a:buNone/>
              <a:defRPr sz="2400">
                <a:solidFill>
                  <a:schemeClr val="lt1"/>
                </a:solidFill>
              </a:defRPr>
            </a:lvl1pPr>
            <a:lvl2pPr lvl="1">
              <a:lnSpc>
                <a:spcPct val="100000"/>
              </a:lnSpc>
              <a:spcBef>
                <a:spcPts val="0"/>
              </a:spcBef>
              <a:spcAft>
                <a:spcPts val="0"/>
              </a:spcAft>
              <a:buClr>
                <a:schemeClr val="lt1"/>
              </a:buClr>
              <a:buSzPts val="2400"/>
              <a:buNone/>
              <a:defRPr sz="2400">
                <a:solidFill>
                  <a:schemeClr val="lt1"/>
                </a:solidFill>
              </a:defRPr>
            </a:lvl2pPr>
            <a:lvl3pPr lvl="2">
              <a:lnSpc>
                <a:spcPct val="100000"/>
              </a:lnSpc>
              <a:spcBef>
                <a:spcPts val="0"/>
              </a:spcBef>
              <a:spcAft>
                <a:spcPts val="0"/>
              </a:spcAft>
              <a:buClr>
                <a:schemeClr val="lt1"/>
              </a:buClr>
              <a:buSzPts val="2400"/>
              <a:buNone/>
              <a:defRPr sz="2400">
                <a:solidFill>
                  <a:schemeClr val="lt1"/>
                </a:solidFill>
              </a:defRPr>
            </a:lvl3pPr>
            <a:lvl4pPr lvl="3">
              <a:lnSpc>
                <a:spcPct val="100000"/>
              </a:lnSpc>
              <a:spcBef>
                <a:spcPts val="0"/>
              </a:spcBef>
              <a:spcAft>
                <a:spcPts val="0"/>
              </a:spcAft>
              <a:buClr>
                <a:schemeClr val="lt1"/>
              </a:buClr>
              <a:buSzPts val="2400"/>
              <a:buNone/>
              <a:defRPr sz="2400">
                <a:solidFill>
                  <a:schemeClr val="lt1"/>
                </a:solidFill>
              </a:defRPr>
            </a:lvl4pPr>
            <a:lvl5pPr lvl="4">
              <a:lnSpc>
                <a:spcPct val="100000"/>
              </a:lnSpc>
              <a:spcBef>
                <a:spcPts val="0"/>
              </a:spcBef>
              <a:spcAft>
                <a:spcPts val="0"/>
              </a:spcAft>
              <a:buClr>
                <a:schemeClr val="lt1"/>
              </a:buClr>
              <a:buSzPts val="2400"/>
              <a:buNone/>
              <a:defRPr sz="2400">
                <a:solidFill>
                  <a:schemeClr val="lt1"/>
                </a:solidFill>
              </a:defRPr>
            </a:lvl5pPr>
            <a:lvl6pPr lvl="5">
              <a:lnSpc>
                <a:spcPct val="100000"/>
              </a:lnSpc>
              <a:spcBef>
                <a:spcPts val="0"/>
              </a:spcBef>
              <a:spcAft>
                <a:spcPts val="0"/>
              </a:spcAft>
              <a:buClr>
                <a:schemeClr val="lt1"/>
              </a:buClr>
              <a:buSzPts val="2400"/>
              <a:buNone/>
              <a:defRPr sz="2400">
                <a:solidFill>
                  <a:schemeClr val="lt1"/>
                </a:solidFill>
              </a:defRPr>
            </a:lvl6pPr>
            <a:lvl7pPr lvl="6">
              <a:lnSpc>
                <a:spcPct val="100000"/>
              </a:lnSpc>
              <a:spcBef>
                <a:spcPts val="0"/>
              </a:spcBef>
              <a:spcAft>
                <a:spcPts val="0"/>
              </a:spcAft>
              <a:buClr>
                <a:schemeClr val="lt1"/>
              </a:buClr>
              <a:buSzPts val="2400"/>
              <a:buNone/>
              <a:defRPr sz="2400">
                <a:solidFill>
                  <a:schemeClr val="lt1"/>
                </a:solidFill>
              </a:defRPr>
            </a:lvl7pPr>
            <a:lvl8pPr lvl="7">
              <a:lnSpc>
                <a:spcPct val="100000"/>
              </a:lnSpc>
              <a:spcBef>
                <a:spcPts val="0"/>
              </a:spcBef>
              <a:spcAft>
                <a:spcPts val="0"/>
              </a:spcAft>
              <a:buClr>
                <a:schemeClr val="lt1"/>
              </a:buClr>
              <a:buSzPts val="2400"/>
              <a:buNone/>
              <a:defRPr sz="2400">
                <a:solidFill>
                  <a:schemeClr val="lt1"/>
                </a:solidFill>
              </a:defRPr>
            </a:lvl8pPr>
            <a:lvl9pPr lvl="8">
              <a:lnSpc>
                <a:spcPct val="100000"/>
              </a:lnSpc>
              <a:spcBef>
                <a:spcPts val="0"/>
              </a:spcBef>
              <a:spcAft>
                <a:spcPts val="0"/>
              </a:spcAft>
              <a:buClr>
                <a:schemeClr val="lt1"/>
              </a:buClr>
              <a:buSzPts val="2400"/>
              <a:buNone/>
              <a:defRPr sz="2400">
                <a:solidFill>
                  <a:schemeClr val="lt1"/>
                </a:solidFill>
              </a:defRPr>
            </a:lvl9pPr>
          </a:lstStyle>
          <a:p>
            <a:endParaRPr/>
          </a:p>
        </p:txBody>
      </p:sp>
      <p:sp>
        <p:nvSpPr>
          <p:cNvPr id="13" name="Google Shape;13;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mc:AlternateContent xmlns:mc="http://schemas.openxmlformats.org/markup-compatibility/2006" xmlns:p14="http://schemas.microsoft.com/office/powerpoint/2010/main">
    <mc:Choice Requires="p14">
      <p:transition spd="slow" p14:dur="2000" advTm="20000"/>
    </mc:Choice>
    <mc:Fallback xmlns="">
      <p:transition spd="slow" advTm="2000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8"/>
        <p:cNvGrpSpPr/>
        <p:nvPr/>
      </p:nvGrpSpPr>
      <p:grpSpPr>
        <a:xfrm>
          <a:off x="0" y="0"/>
          <a:ext cx="0" cy="0"/>
          <a:chOff x="0" y="0"/>
          <a:chExt cx="0" cy="0"/>
        </a:xfrm>
      </p:grpSpPr>
      <p:sp>
        <p:nvSpPr>
          <p:cNvPr id="49" name="Google Shape;49;p11"/>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11"/>
          <p:cNvSpPr txBox="1">
            <a:spLocks noGrp="1"/>
          </p:cNvSpPr>
          <p:nvPr>
            <p:ph type="title" hasCustomPrompt="1"/>
          </p:nvPr>
        </p:nvSpPr>
        <p:spPr>
          <a:xfrm>
            <a:off x="311700" y="991475"/>
            <a:ext cx="8520600" cy="19179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14000"/>
              <a:buNone/>
              <a:defRPr sz="14000" b="1"/>
            </a:lvl1pPr>
            <a:lvl2pPr lvl="1" algn="ctr">
              <a:spcBef>
                <a:spcPts val="0"/>
              </a:spcBef>
              <a:spcAft>
                <a:spcPts val="0"/>
              </a:spcAft>
              <a:buSzPts val="14000"/>
              <a:buNone/>
              <a:defRPr sz="14000" b="1"/>
            </a:lvl2pPr>
            <a:lvl3pPr lvl="2" algn="ctr">
              <a:spcBef>
                <a:spcPts val="0"/>
              </a:spcBef>
              <a:spcAft>
                <a:spcPts val="0"/>
              </a:spcAft>
              <a:buSzPts val="14000"/>
              <a:buNone/>
              <a:defRPr sz="14000" b="1"/>
            </a:lvl3pPr>
            <a:lvl4pPr lvl="3" algn="ctr">
              <a:spcBef>
                <a:spcPts val="0"/>
              </a:spcBef>
              <a:spcAft>
                <a:spcPts val="0"/>
              </a:spcAft>
              <a:buSzPts val="14000"/>
              <a:buNone/>
              <a:defRPr sz="14000" b="1"/>
            </a:lvl4pPr>
            <a:lvl5pPr lvl="4" algn="ctr">
              <a:spcBef>
                <a:spcPts val="0"/>
              </a:spcBef>
              <a:spcAft>
                <a:spcPts val="0"/>
              </a:spcAft>
              <a:buSzPts val="14000"/>
              <a:buNone/>
              <a:defRPr sz="14000" b="1"/>
            </a:lvl5pPr>
            <a:lvl6pPr lvl="5" algn="ctr">
              <a:spcBef>
                <a:spcPts val="0"/>
              </a:spcBef>
              <a:spcAft>
                <a:spcPts val="0"/>
              </a:spcAft>
              <a:buSzPts val="14000"/>
              <a:buNone/>
              <a:defRPr sz="14000" b="1"/>
            </a:lvl6pPr>
            <a:lvl7pPr lvl="6" algn="ctr">
              <a:spcBef>
                <a:spcPts val="0"/>
              </a:spcBef>
              <a:spcAft>
                <a:spcPts val="0"/>
              </a:spcAft>
              <a:buSzPts val="14000"/>
              <a:buNone/>
              <a:defRPr sz="14000" b="1"/>
            </a:lvl7pPr>
            <a:lvl8pPr lvl="7" algn="ctr">
              <a:spcBef>
                <a:spcPts val="0"/>
              </a:spcBef>
              <a:spcAft>
                <a:spcPts val="0"/>
              </a:spcAft>
              <a:buSzPts val="14000"/>
              <a:buNone/>
              <a:defRPr sz="14000" b="1"/>
            </a:lvl8pPr>
            <a:lvl9pPr lvl="8" algn="ctr">
              <a:spcBef>
                <a:spcPts val="0"/>
              </a:spcBef>
              <a:spcAft>
                <a:spcPts val="0"/>
              </a:spcAft>
              <a:buSzPts val="14000"/>
              <a:buNone/>
              <a:defRPr sz="14000" b="1"/>
            </a:lvl9pPr>
          </a:lstStyle>
          <a:p>
            <a:r>
              <a:t>xx%</a:t>
            </a:r>
          </a:p>
        </p:txBody>
      </p:sp>
      <p:sp>
        <p:nvSpPr>
          <p:cNvPr id="51" name="Google Shape;51;p11"/>
          <p:cNvSpPr txBox="1">
            <a:spLocks noGrp="1"/>
          </p:cNvSpPr>
          <p:nvPr>
            <p:ph type="body" idx="1"/>
          </p:nvPr>
        </p:nvSpPr>
        <p:spPr>
          <a:xfrm>
            <a:off x="311700" y="3071300"/>
            <a:ext cx="8520600" cy="901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52" name="Google Shape;52;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mc:AlternateContent xmlns:mc="http://schemas.openxmlformats.org/markup-compatibility/2006" xmlns:p14="http://schemas.microsoft.com/office/powerpoint/2010/main">
    <mc:Choice Requires="p14">
      <p:transition spd="slow" p14:dur="2000" advTm="20000"/>
    </mc:Choice>
    <mc:Fallback xmlns="">
      <p:transition spd="slow" advTm="2000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mc:AlternateContent xmlns:mc="http://schemas.openxmlformats.org/markup-compatibility/2006" xmlns:p14="http://schemas.microsoft.com/office/powerpoint/2010/main">
    <mc:Choice Requires="p14">
      <p:transition spd="slow" p14:dur="2000" advTm="20000"/>
    </mc:Choice>
    <mc:Fallback xmlns="">
      <p:transition spd="slow" advTm="2000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4"/>
        <p:cNvGrpSpPr/>
        <p:nvPr/>
      </p:nvGrpSpPr>
      <p:grpSpPr>
        <a:xfrm>
          <a:off x="0" y="0"/>
          <a:ext cx="0" cy="0"/>
          <a:chOff x="0" y="0"/>
          <a:chExt cx="0" cy="0"/>
        </a:xfrm>
      </p:grpSpPr>
      <p:cxnSp>
        <p:nvCxnSpPr>
          <p:cNvPr id="15" name="Google Shape;15;p3"/>
          <p:cNvCxnSpPr/>
          <p:nvPr/>
        </p:nvCxnSpPr>
        <p:spPr>
          <a:xfrm>
            <a:off x="0" y="2998150"/>
            <a:ext cx="9144000" cy="0"/>
          </a:xfrm>
          <a:prstGeom prst="straightConnector1">
            <a:avLst/>
          </a:prstGeom>
          <a:noFill/>
          <a:ln w="19050" cap="flat" cmpd="sng">
            <a:solidFill>
              <a:schemeClr val="lt2"/>
            </a:solidFill>
            <a:prstDash val="solid"/>
            <a:round/>
            <a:headEnd type="none" w="sm" len="sm"/>
            <a:tailEnd type="none" w="sm" len="sm"/>
          </a:ln>
        </p:spPr>
      </p:cxnSp>
      <p:sp>
        <p:nvSpPr>
          <p:cNvPr id="16" name="Google Shape;16;p3"/>
          <p:cNvSpPr txBox="1">
            <a:spLocks noGrp="1"/>
          </p:cNvSpPr>
          <p:nvPr>
            <p:ph type="title"/>
          </p:nvPr>
        </p:nvSpPr>
        <p:spPr>
          <a:xfrm>
            <a:off x="510450" y="2057400"/>
            <a:ext cx="8123100" cy="778800"/>
          </a:xfrm>
          <a:prstGeom prst="rect">
            <a:avLst/>
          </a:prstGeom>
        </p:spPr>
        <p:txBody>
          <a:bodyPr spcFirstLastPara="1" wrap="square" lIns="91425" tIns="91425" rIns="91425" bIns="91425" anchor="b" anchorCtr="0">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17" name="Google Shape;17;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mc:AlternateContent xmlns:mc="http://schemas.openxmlformats.org/markup-compatibility/2006" xmlns:p14="http://schemas.microsoft.com/office/powerpoint/2010/main">
    <mc:Choice Requires="p14">
      <p:transition spd="slow" p14:dur="2000" advTm="20000"/>
    </mc:Choice>
    <mc:Fallback xmlns="">
      <p:transition spd="slow" advTm="2000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8"/>
        <p:cNvGrpSpPr/>
        <p:nvPr/>
      </p:nvGrpSpPr>
      <p:grpSpPr>
        <a:xfrm>
          <a:off x="0" y="0"/>
          <a:ext cx="0" cy="0"/>
          <a:chOff x="0" y="0"/>
          <a:chExt cx="0" cy="0"/>
        </a:xfrm>
      </p:grpSpPr>
      <p:sp>
        <p:nvSpPr>
          <p:cNvPr id="19" name="Google Shape;19;p4"/>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1" name="Google Shape;21;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2" name="Google Shape;22;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mc:AlternateContent xmlns:mc="http://schemas.openxmlformats.org/markup-compatibility/2006" xmlns:p14="http://schemas.microsoft.com/office/powerpoint/2010/main">
    <mc:Choice Requires="p14">
      <p:transition spd="slow" p14:dur="2000" advTm="20000"/>
    </mc:Choice>
    <mc:Fallback xmlns="">
      <p:transition spd="slow" advTm="2000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3"/>
        <p:cNvGrpSpPr/>
        <p:nvPr/>
      </p:nvGrpSpPr>
      <p:grpSpPr>
        <a:xfrm>
          <a:off x="0" y="0"/>
          <a:ext cx="0" cy="0"/>
          <a:chOff x="0" y="0"/>
          <a:chExt cx="0" cy="0"/>
        </a:xfrm>
      </p:grpSpPr>
      <p:sp>
        <p:nvSpPr>
          <p:cNvPr id="24" name="Google Shape;24;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5" name="Google Shape;25;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6" name="Google Shape;26;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7" name="Google Shape;27;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mc:AlternateContent xmlns:mc="http://schemas.openxmlformats.org/markup-compatibility/2006" xmlns:p14="http://schemas.microsoft.com/office/powerpoint/2010/main">
    <mc:Choice Requires="p14">
      <p:transition spd="slow" p14:dur="2000" advTm="20000"/>
    </mc:Choice>
    <mc:Fallback xmlns="">
      <p:transition spd="slow" advTm="2000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8"/>
        <p:cNvGrpSpPr/>
        <p:nvPr/>
      </p:nvGrpSpPr>
      <p:grpSpPr>
        <a:xfrm>
          <a:off x="0" y="0"/>
          <a:ext cx="0" cy="0"/>
          <a:chOff x="0" y="0"/>
          <a:chExt cx="0" cy="0"/>
        </a:xfrm>
      </p:grpSpPr>
      <p:sp>
        <p:nvSpPr>
          <p:cNvPr id="29" name="Google Shape;29;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0" name="Google Shape;30;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mc:AlternateContent xmlns:mc="http://schemas.openxmlformats.org/markup-compatibility/2006" xmlns:p14="http://schemas.microsoft.com/office/powerpoint/2010/main">
    <mc:Choice Requires="p14">
      <p:transition spd="slow" p14:dur="2000" advTm="20000"/>
    </mc:Choice>
    <mc:Fallback xmlns="">
      <p:transition spd="slow" advTm="2000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1"/>
        <p:cNvGrpSpPr/>
        <p:nvPr/>
      </p:nvGrpSpPr>
      <p:grpSpPr>
        <a:xfrm>
          <a:off x="0" y="0"/>
          <a:ext cx="0" cy="0"/>
          <a:chOff x="0" y="0"/>
          <a:chExt cx="0" cy="0"/>
        </a:xfrm>
      </p:grpSpPr>
      <p:sp>
        <p:nvSpPr>
          <p:cNvPr id="32" name="Google Shape;32;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3" name="Google Shape;33;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4" name="Google Shape;34;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mc:AlternateContent xmlns:mc="http://schemas.openxmlformats.org/markup-compatibility/2006" xmlns:p14="http://schemas.microsoft.com/office/powerpoint/2010/main">
    <mc:Choice Requires="p14">
      <p:transition spd="slow" p14:dur="2000" advTm="20000"/>
    </mc:Choice>
    <mc:Fallback xmlns="">
      <p:transition spd="slow" advTm="2000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2"/>
        </a:solidFill>
        <a:effectLst/>
      </p:bgPr>
    </p:bg>
    <p:spTree>
      <p:nvGrpSpPr>
        <p:cNvPr id="1" name="Shape 35"/>
        <p:cNvGrpSpPr/>
        <p:nvPr/>
      </p:nvGrpSpPr>
      <p:grpSpPr>
        <a:xfrm>
          <a:off x="0" y="0"/>
          <a:ext cx="0" cy="0"/>
          <a:chOff x="0" y="0"/>
          <a:chExt cx="0" cy="0"/>
        </a:xfrm>
      </p:grpSpPr>
      <p:sp>
        <p:nvSpPr>
          <p:cNvPr id="36" name="Google Shape;36;p8"/>
          <p:cNvSpPr txBox="1">
            <a:spLocks noGrp="1"/>
          </p:cNvSpPr>
          <p:nvPr>
            <p:ph type="title"/>
          </p:nvPr>
        </p:nvSpPr>
        <p:spPr>
          <a:xfrm>
            <a:off x="490250" y="526350"/>
            <a:ext cx="57975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7" name="Google Shape;37;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mc:AlternateContent xmlns:mc="http://schemas.openxmlformats.org/markup-compatibility/2006" xmlns:p14="http://schemas.microsoft.com/office/powerpoint/2010/main">
    <mc:Choice Requires="p14">
      <p:transition spd="slow" p14:dur="2000" advTm="20000"/>
    </mc:Choice>
    <mc:Fallback xmlns="">
      <p:transition spd="slow" advTm="2000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8"/>
        <p:cNvGrpSpPr/>
        <p:nvPr/>
      </p:nvGrpSpPr>
      <p:grpSpPr>
        <a:xfrm>
          <a:off x="0" y="0"/>
          <a:ext cx="0" cy="0"/>
          <a:chOff x="0" y="0"/>
          <a:chExt cx="0" cy="0"/>
        </a:xfrm>
      </p:grpSpPr>
      <p:sp>
        <p:nvSpPr>
          <p:cNvPr id="39" name="Google Shape;39;p9"/>
          <p:cNvSpPr/>
          <p:nvPr/>
        </p:nvSpPr>
        <p:spPr>
          <a:xfrm>
            <a:off x="4572000" y="7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0" name="Google Shape;40;p9"/>
          <p:cNvCxnSpPr/>
          <p:nvPr/>
        </p:nvCxnSpPr>
        <p:spPr>
          <a:xfrm>
            <a:off x="5029675" y="4495500"/>
            <a:ext cx="468300" cy="0"/>
          </a:xfrm>
          <a:prstGeom prst="straightConnector1">
            <a:avLst/>
          </a:prstGeom>
          <a:noFill/>
          <a:ln w="19050" cap="flat" cmpd="sng">
            <a:solidFill>
              <a:schemeClr val="lt2"/>
            </a:solidFill>
            <a:prstDash val="solid"/>
            <a:round/>
            <a:headEnd type="none" w="sm" len="sm"/>
            <a:tailEnd type="none" w="sm" len="sm"/>
          </a:ln>
        </p:spPr>
      </p:cxnSp>
      <p:sp>
        <p:nvSpPr>
          <p:cNvPr id="41" name="Google Shape;41;p9"/>
          <p:cNvSpPr txBox="1">
            <a:spLocks noGrp="1"/>
          </p:cNvSpPr>
          <p:nvPr>
            <p:ph type="title"/>
          </p:nvPr>
        </p:nvSpPr>
        <p:spPr>
          <a:xfrm>
            <a:off x="265500" y="1205825"/>
            <a:ext cx="4045200" cy="15096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2" name="Google Shape;42;p9"/>
          <p:cNvSpPr txBox="1">
            <a:spLocks noGrp="1"/>
          </p:cNvSpPr>
          <p:nvPr>
            <p:ph type="subTitle" idx="1"/>
          </p:nvPr>
        </p:nvSpPr>
        <p:spPr>
          <a:xfrm>
            <a:off x="265500" y="2769001"/>
            <a:ext cx="4045200" cy="13455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3" name="Google Shape;43;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0"/>
              </a:spcBef>
              <a:spcAft>
                <a:spcPts val="0"/>
              </a:spcAft>
              <a:buClr>
                <a:schemeClr val="lt1"/>
              </a:buClr>
              <a:buSzPts val="1400"/>
              <a:buChar char="○"/>
              <a:defRPr>
                <a:solidFill>
                  <a:schemeClr val="lt1"/>
                </a:solidFill>
              </a:defRPr>
            </a:lvl2pPr>
            <a:lvl3pPr marL="1371600" lvl="2" indent="-317500">
              <a:spcBef>
                <a:spcPts val="0"/>
              </a:spcBef>
              <a:spcAft>
                <a:spcPts val="0"/>
              </a:spcAft>
              <a:buClr>
                <a:schemeClr val="lt1"/>
              </a:buClr>
              <a:buSzPts val="1400"/>
              <a:buChar char="■"/>
              <a:defRPr>
                <a:solidFill>
                  <a:schemeClr val="lt1"/>
                </a:solidFill>
              </a:defRPr>
            </a:lvl3pPr>
            <a:lvl4pPr marL="1828800" lvl="3" indent="-317500">
              <a:spcBef>
                <a:spcPts val="0"/>
              </a:spcBef>
              <a:spcAft>
                <a:spcPts val="0"/>
              </a:spcAft>
              <a:buClr>
                <a:schemeClr val="lt1"/>
              </a:buClr>
              <a:buSzPts val="1400"/>
              <a:buChar char="●"/>
              <a:defRPr>
                <a:solidFill>
                  <a:schemeClr val="lt1"/>
                </a:solidFill>
              </a:defRPr>
            </a:lvl4pPr>
            <a:lvl5pPr marL="2286000" lvl="4" indent="-317500">
              <a:spcBef>
                <a:spcPts val="0"/>
              </a:spcBef>
              <a:spcAft>
                <a:spcPts val="0"/>
              </a:spcAft>
              <a:buClr>
                <a:schemeClr val="lt1"/>
              </a:buClr>
              <a:buSzPts val="1400"/>
              <a:buChar char="○"/>
              <a:defRPr>
                <a:solidFill>
                  <a:schemeClr val="lt1"/>
                </a:solidFill>
              </a:defRPr>
            </a:lvl5pPr>
            <a:lvl6pPr marL="2743200" lvl="5" indent="-317500">
              <a:spcBef>
                <a:spcPts val="0"/>
              </a:spcBef>
              <a:spcAft>
                <a:spcPts val="0"/>
              </a:spcAft>
              <a:buClr>
                <a:schemeClr val="lt1"/>
              </a:buClr>
              <a:buSzPts val="1400"/>
              <a:buChar char="■"/>
              <a:defRPr>
                <a:solidFill>
                  <a:schemeClr val="lt1"/>
                </a:solidFill>
              </a:defRPr>
            </a:lvl6pPr>
            <a:lvl7pPr marL="3200400" lvl="6" indent="-317500">
              <a:spcBef>
                <a:spcPts val="0"/>
              </a:spcBef>
              <a:spcAft>
                <a:spcPts val="0"/>
              </a:spcAft>
              <a:buClr>
                <a:schemeClr val="lt1"/>
              </a:buClr>
              <a:buSzPts val="1400"/>
              <a:buChar char="●"/>
              <a:defRPr>
                <a:solidFill>
                  <a:schemeClr val="lt1"/>
                </a:solidFill>
              </a:defRPr>
            </a:lvl7pPr>
            <a:lvl8pPr marL="3657600" lvl="7" indent="-317500">
              <a:spcBef>
                <a:spcPts val="0"/>
              </a:spcBef>
              <a:spcAft>
                <a:spcPts val="0"/>
              </a:spcAft>
              <a:buClr>
                <a:schemeClr val="lt1"/>
              </a:buClr>
              <a:buSzPts val="1400"/>
              <a:buChar char="○"/>
              <a:defRPr>
                <a:solidFill>
                  <a:schemeClr val="lt1"/>
                </a:solidFill>
              </a:defRPr>
            </a:lvl8pPr>
            <a:lvl9pPr marL="4114800" lvl="8" indent="-317500">
              <a:spcBef>
                <a:spcPts val="0"/>
              </a:spcBef>
              <a:spcAft>
                <a:spcPts val="0"/>
              </a:spcAft>
              <a:buClr>
                <a:schemeClr val="lt1"/>
              </a:buClr>
              <a:buSzPts val="1400"/>
              <a:buChar char="■"/>
              <a:defRPr>
                <a:solidFill>
                  <a:schemeClr val="lt1"/>
                </a:solidFill>
              </a:defRPr>
            </a:lvl9pPr>
          </a:lstStyle>
          <a:p>
            <a:endParaRPr/>
          </a:p>
        </p:txBody>
      </p:sp>
      <p:sp>
        <p:nvSpPr>
          <p:cNvPr id="44" name="Google Shape;44;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mc:AlternateContent xmlns:mc="http://schemas.openxmlformats.org/markup-compatibility/2006" xmlns:p14="http://schemas.microsoft.com/office/powerpoint/2010/main">
    <mc:Choice Requires="p14">
      <p:transition spd="slow" p14:dur="2000" advTm="20000"/>
    </mc:Choice>
    <mc:Fallback xmlns="">
      <p:transition spd="slow" advTm="2000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5"/>
        <p:cNvGrpSpPr/>
        <p:nvPr/>
      </p:nvGrpSpPr>
      <p:grpSpPr>
        <a:xfrm>
          <a:off x="0" y="0"/>
          <a:ext cx="0" cy="0"/>
          <a:chOff x="0" y="0"/>
          <a:chExt cx="0" cy="0"/>
        </a:xfrm>
      </p:grpSpPr>
      <p:sp>
        <p:nvSpPr>
          <p:cNvPr id="46" name="Google Shape;46;p10"/>
          <p:cNvSpPr txBox="1">
            <a:spLocks noGrp="1"/>
          </p:cNvSpPr>
          <p:nvPr>
            <p:ph type="body" idx="1"/>
          </p:nvPr>
        </p:nvSpPr>
        <p:spPr>
          <a:xfrm>
            <a:off x="311700" y="4236825"/>
            <a:ext cx="5998800" cy="5988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2100"/>
              <a:buNone/>
              <a:defRPr sz="2100"/>
            </a:lvl1pPr>
          </a:lstStyle>
          <a:p>
            <a:endParaRPr/>
          </a:p>
        </p:txBody>
      </p:sp>
      <p:sp>
        <p:nvSpPr>
          <p:cNvPr id="47" name="Google Shape;47;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mc:AlternateContent xmlns:mc="http://schemas.openxmlformats.org/markup-compatibility/2006" xmlns:p14="http://schemas.microsoft.com/office/powerpoint/2010/main">
    <mc:Choice Requires="p14">
      <p:transition spd="slow" p14:dur="2000" advTm="20000"/>
    </mc:Choice>
    <mc:Fallback xmlns="">
      <p:transition spd="slow" advTm="20000"/>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pearmint">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1pPr>
            <a:lvl2pPr lvl="1">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2pPr>
            <a:lvl3pPr lvl="2">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3pPr>
            <a:lvl4pPr lvl="3">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4pPr>
            <a:lvl5pPr lvl="4">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5pPr>
            <a:lvl6pPr lvl="5">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6pPr>
            <a:lvl7pPr lvl="6">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7pPr>
            <a:lvl8pPr lvl="7">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8pPr>
            <a:lvl9pPr lvl="8">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accent3"/>
              </a:buClr>
              <a:buSzPts val="1800"/>
              <a:buFont typeface="Proxima Nova"/>
              <a:buChar char="●"/>
              <a:defRPr sz="1800">
                <a:solidFill>
                  <a:schemeClr val="accent3"/>
                </a:solidFill>
                <a:latin typeface="Proxima Nova"/>
                <a:ea typeface="Proxima Nova"/>
                <a:cs typeface="Proxima Nova"/>
                <a:sym typeface="Proxima Nova"/>
              </a:defRPr>
            </a:lvl1pPr>
            <a:lvl2pPr marL="914400" lvl="1" indent="-3175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2pPr>
            <a:lvl3pPr marL="1371600" lvl="2" indent="-3175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3pPr>
            <a:lvl4pPr marL="1828800" lvl="3" indent="-3175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4pPr>
            <a:lvl5pPr marL="2286000" lvl="4" indent="-3175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5pPr>
            <a:lvl6pPr marL="2743200" lvl="5" indent="-3175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6pPr>
            <a:lvl7pPr marL="3200400" lvl="6" indent="-3175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7pPr>
            <a:lvl8pPr marL="3657600" lvl="7" indent="-3175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8pPr>
            <a:lvl9pPr marL="4114800" lvl="8" indent="-3175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1"/>
                </a:solidFill>
                <a:latin typeface="Proxima Nova"/>
                <a:ea typeface="Proxima Nova"/>
                <a:cs typeface="Proxima Nova"/>
                <a:sym typeface="Proxima Nova"/>
              </a:defRPr>
            </a:lvl1pPr>
            <a:lvl2pPr lvl="1" algn="r">
              <a:buNone/>
              <a:defRPr sz="1000">
                <a:solidFill>
                  <a:schemeClr val="dk1"/>
                </a:solidFill>
                <a:latin typeface="Proxima Nova"/>
                <a:ea typeface="Proxima Nova"/>
                <a:cs typeface="Proxima Nova"/>
                <a:sym typeface="Proxima Nova"/>
              </a:defRPr>
            </a:lvl2pPr>
            <a:lvl3pPr lvl="2" algn="r">
              <a:buNone/>
              <a:defRPr sz="1000">
                <a:solidFill>
                  <a:schemeClr val="dk1"/>
                </a:solidFill>
                <a:latin typeface="Proxima Nova"/>
                <a:ea typeface="Proxima Nova"/>
                <a:cs typeface="Proxima Nova"/>
                <a:sym typeface="Proxima Nova"/>
              </a:defRPr>
            </a:lvl3pPr>
            <a:lvl4pPr lvl="3" algn="r">
              <a:buNone/>
              <a:defRPr sz="1000">
                <a:solidFill>
                  <a:schemeClr val="dk1"/>
                </a:solidFill>
                <a:latin typeface="Proxima Nova"/>
                <a:ea typeface="Proxima Nova"/>
                <a:cs typeface="Proxima Nova"/>
                <a:sym typeface="Proxima Nova"/>
              </a:defRPr>
            </a:lvl4pPr>
            <a:lvl5pPr lvl="4" algn="r">
              <a:buNone/>
              <a:defRPr sz="1000">
                <a:solidFill>
                  <a:schemeClr val="dk1"/>
                </a:solidFill>
                <a:latin typeface="Proxima Nova"/>
                <a:ea typeface="Proxima Nova"/>
                <a:cs typeface="Proxima Nova"/>
                <a:sym typeface="Proxima Nova"/>
              </a:defRPr>
            </a:lvl5pPr>
            <a:lvl6pPr lvl="5" algn="r">
              <a:buNone/>
              <a:defRPr sz="1000">
                <a:solidFill>
                  <a:schemeClr val="dk1"/>
                </a:solidFill>
                <a:latin typeface="Proxima Nova"/>
                <a:ea typeface="Proxima Nova"/>
                <a:cs typeface="Proxima Nova"/>
                <a:sym typeface="Proxima Nova"/>
              </a:defRPr>
            </a:lvl6pPr>
            <a:lvl7pPr lvl="6" algn="r">
              <a:buNone/>
              <a:defRPr sz="1000">
                <a:solidFill>
                  <a:schemeClr val="dk1"/>
                </a:solidFill>
                <a:latin typeface="Proxima Nova"/>
                <a:ea typeface="Proxima Nova"/>
                <a:cs typeface="Proxima Nova"/>
                <a:sym typeface="Proxima Nova"/>
              </a:defRPr>
            </a:lvl7pPr>
            <a:lvl8pPr lvl="7" algn="r">
              <a:buNone/>
              <a:defRPr sz="1000">
                <a:solidFill>
                  <a:schemeClr val="dk1"/>
                </a:solidFill>
                <a:latin typeface="Proxima Nova"/>
                <a:ea typeface="Proxima Nova"/>
                <a:cs typeface="Proxima Nova"/>
                <a:sym typeface="Proxima Nova"/>
              </a:defRPr>
            </a:lvl8pPr>
            <a:lvl9pPr lvl="8" algn="r">
              <a:buNone/>
              <a:defRPr sz="1000">
                <a:solidFill>
                  <a:schemeClr val="dk1"/>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xmlns:mc="http://schemas.openxmlformats.org/markup-compatibility/2006" xmlns:p14="http://schemas.microsoft.com/office/powerpoint/2010/main">
    <mc:Choice Requires="p14">
      <p:transition spd="slow" p14:dur="2000" advTm="20000"/>
    </mc:Choice>
    <mc:Fallback xmlns="">
      <p:transition spd="slow" advTm="20000"/>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12.png"/><Relationship Id="rId5" Type="http://schemas.openxmlformats.org/officeDocument/2006/relationships/image" Target="../media/image7.png"/><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3.xml"/><Relationship Id="rId5" Type="http://schemas.openxmlformats.org/officeDocument/2006/relationships/image" Target="../media/image28.png"/><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11.jpg"/><Relationship Id="rId5" Type="http://schemas.openxmlformats.org/officeDocument/2006/relationships/image" Target="../media/image10.jp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15.jp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image" Target="../media/image18.jpg"/><Relationship Id="rId4" Type="http://schemas.openxmlformats.org/officeDocument/2006/relationships/image" Target="../media/image17.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13"/>
          <p:cNvSpPr txBox="1">
            <a:spLocks noGrp="1"/>
          </p:cNvSpPr>
          <p:nvPr>
            <p:ph type="ctrTitle"/>
          </p:nvPr>
        </p:nvSpPr>
        <p:spPr>
          <a:xfrm>
            <a:off x="510450" y="1257300"/>
            <a:ext cx="8123100" cy="15885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Marvin the Receptionist</a:t>
            </a:r>
            <a:endParaRPr/>
          </a:p>
        </p:txBody>
      </p:sp>
      <p:sp>
        <p:nvSpPr>
          <p:cNvPr id="60" name="Google Shape;60;p13"/>
          <p:cNvSpPr txBox="1">
            <a:spLocks noGrp="1"/>
          </p:cNvSpPr>
          <p:nvPr>
            <p:ph type="subTitle" idx="1"/>
          </p:nvPr>
        </p:nvSpPr>
        <p:spPr>
          <a:xfrm>
            <a:off x="510450" y="3182313"/>
            <a:ext cx="8123100" cy="6300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MinKwan, Yeeun, Will</a:t>
            </a:r>
            <a:endParaRPr/>
          </a:p>
        </p:txBody>
      </p:sp>
    </p:spTree>
  </p:cSld>
  <p:clrMapOvr>
    <a:masterClrMapping/>
  </p:clrMapOvr>
  <mc:AlternateContent xmlns:mc="http://schemas.openxmlformats.org/markup-compatibility/2006" xmlns:p14="http://schemas.microsoft.com/office/powerpoint/2010/main">
    <mc:Choice Requires="p14">
      <p:transition spd="slow" p14:dur="2000" advTm="20000"/>
    </mc:Choice>
    <mc:Fallback xmlns="">
      <p:transition spd="slow" advTm="2000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2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Hardware</a:t>
            </a:r>
            <a:endParaRPr/>
          </a:p>
        </p:txBody>
      </p:sp>
      <p:sp>
        <p:nvSpPr>
          <p:cNvPr id="156" name="Google Shape;156;p22"/>
          <p:cNvSpPr txBox="1">
            <a:spLocks noGrp="1"/>
          </p:cNvSpPr>
          <p:nvPr>
            <p:ph type="body" idx="1"/>
          </p:nvPr>
        </p:nvSpPr>
        <p:spPr>
          <a:xfrm>
            <a:off x="3573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dirty="0"/>
              <a:t>Arduino UNO Board, 2 LEDs, Servo Motor, </a:t>
            </a:r>
            <a:r>
              <a:rPr lang="en" altLang="ko-KR" dirty="0"/>
              <a:t>microphone</a:t>
            </a:r>
            <a:endParaRPr dirty="0"/>
          </a:p>
        </p:txBody>
      </p:sp>
      <p:pic>
        <p:nvPicPr>
          <p:cNvPr id="157" name="Google Shape;157;p22"/>
          <p:cNvPicPr preferRelativeResize="0"/>
          <p:nvPr/>
        </p:nvPicPr>
        <p:blipFill>
          <a:blip r:embed="rId3">
            <a:alphaModFix/>
          </a:blip>
          <a:stretch>
            <a:fillRect/>
          </a:stretch>
        </p:blipFill>
        <p:spPr>
          <a:xfrm>
            <a:off x="79625" y="1886911"/>
            <a:ext cx="2414450" cy="2414425"/>
          </a:xfrm>
          <a:prstGeom prst="rect">
            <a:avLst/>
          </a:prstGeom>
          <a:noFill/>
          <a:ln>
            <a:noFill/>
          </a:ln>
        </p:spPr>
      </p:pic>
      <p:pic>
        <p:nvPicPr>
          <p:cNvPr id="158" name="Google Shape;158;p22"/>
          <p:cNvPicPr preferRelativeResize="0"/>
          <p:nvPr/>
        </p:nvPicPr>
        <p:blipFill rotWithShape="1">
          <a:blip r:embed="rId4">
            <a:alphaModFix/>
          </a:blip>
          <a:srcRect l="25132" r="20631"/>
          <a:stretch/>
        </p:blipFill>
        <p:spPr>
          <a:xfrm>
            <a:off x="2584850" y="2513038"/>
            <a:ext cx="1193301" cy="1236425"/>
          </a:xfrm>
          <a:prstGeom prst="rect">
            <a:avLst/>
          </a:prstGeom>
          <a:noFill/>
          <a:ln>
            <a:noFill/>
          </a:ln>
        </p:spPr>
      </p:pic>
      <p:pic>
        <p:nvPicPr>
          <p:cNvPr id="159" name="Google Shape;159;p22"/>
          <p:cNvPicPr preferRelativeResize="0"/>
          <p:nvPr/>
        </p:nvPicPr>
        <p:blipFill>
          <a:blip r:embed="rId5">
            <a:alphaModFix/>
          </a:blip>
          <a:stretch>
            <a:fillRect/>
          </a:stretch>
        </p:blipFill>
        <p:spPr>
          <a:xfrm>
            <a:off x="4081972" y="2470672"/>
            <a:ext cx="1936780" cy="1696600"/>
          </a:xfrm>
          <a:prstGeom prst="rect">
            <a:avLst/>
          </a:prstGeom>
          <a:noFill/>
          <a:ln>
            <a:noFill/>
          </a:ln>
        </p:spPr>
      </p:pic>
      <p:pic>
        <p:nvPicPr>
          <p:cNvPr id="160" name="Google Shape;160;p22"/>
          <p:cNvPicPr preferRelativeResize="0"/>
          <p:nvPr/>
        </p:nvPicPr>
        <p:blipFill>
          <a:blip r:embed="rId6">
            <a:alphaModFix/>
          </a:blip>
          <a:stretch>
            <a:fillRect/>
          </a:stretch>
        </p:blipFill>
        <p:spPr>
          <a:xfrm>
            <a:off x="6276150" y="863550"/>
            <a:ext cx="2366294" cy="34164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advTm="20000"/>
    </mc:Choice>
    <mc:Fallback xmlns="">
      <p:transition spd="slow" advTm="20000"/>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23"/>
          <p:cNvSpPr txBox="1">
            <a:spLocks noGrp="1"/>
          </p:cNvSpPr>
          <p:nvPr>
            <p:ph type="title"/>
          </p:nvPr>
        </p:nvSpPr>
        <p:spPr>
          <a:xfrm>
            <a:off x="311700" y="2926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How Marvin Works -0</a:t>
            </a:r>
            <a:endParaRPr/>
          </a:p>
        </p:txBody>
      </p:sp>
      <p:pic>
        <p:nvPicPr>
          <p:cNvPr id="166" name="Google Shape;166;p23"/>
          <p:cNvPicPr preferRelativeResize="0"/>
          <p:nvPr/>
        </p:nvPicPr>
        <p:blipFill>
          <a:blip r:embed="rId3">
            <a:alphaModFix/>
          </a:blip>
          <a:stretch>
            <a:fillRect/>
          </a:stretch>
        </p:blipFill>
        <p:spPr>
          <a:xfrm>
            <a:off x="3099500" y="1966350"/>
            <a:ext cx="1236176" cy="1065776"/>
          </a:xfrm>
          <a:prstGeom prst="rect">
            <a:avLst/>
          </a:prstGeom>
          <a:noFill/>
          <a:ln>
            <a:noFill/>
          </a:ln>
        </p:spPr>
      </p:pic>
      <p:pic>
        <p:nvPicPr>
          <p:cNvPr id="167" name="Google Shape;167;p23"/>
          <p:cNvPicPr preferRelativeResize="0"/>
          <p:nvPr/>
        </p:nvPicPr>
        <p:blipFill>
          <a:blip r:embed="rId4">
            <a:alphaModFix/>
          </a:blip>
          <a:stretch>
            <a:fillRect/>
          </a:stretch>
        </p:blipFill>
        <p:spPr>
          <a:xfrm>
            <a:off x="7356000" y="1682538"/>
            <a:ext cx="810724" cy="1245691"/>
          </a:xfrm>
          <a:prstGeom prst="rect">
            <a:avLst/>
          </a:prstGeom>
          <a:noFill/>
          <a:ln>
            <a:noFill/>
          </a:ln>
        </p:spPr>
      </p:pic>
      <p:pic>
        <p:nvPicPr>
          <p:cNvPr id="168" name="Google Shape;168;p23"/>
          <p:cNvPicPr preferRelativeResize="0"/>
          <p:nvPr/>
        </p:nvPicPr>
        <p:blipFill>
          <a:blip r:embed="rId5">
            <a:alphaModFix/>
          </a:blip>
          <a:stretch>
            <a:fillRect/>
          </a:stretch>
        </p:blipFill>
        <p:spPr>
          <a:xfrm>
            <a:off x="567400" y="1967171"/>
            <a:ext cx="810734" cy="778100"/>
          </a:xfrm>
          <a:prstGeom prst="rect">
            <a:avLst/>
          </a:prstGeom>
          <a:noFill/>
          <a:ln>
            <a:noFill/>
          </a:ln>
        </p:spPr>
      </p:pic>
      <p:pic>
        <p:nvPicPr>
          <p:cNvPr id="169" name="Google Shape;169;p23"/>
          <p:cNvPicPr preferRelativeResize="0"/>
          <p:nvPr/>
        </p:nvPicPr>
        <p:blipFill>
          <a:blip r:embed="rId6">
            <a:alphaModFix/>
          </a:blip>
          <a:stretch>
            <a:fillRect/>
          </a:stretch>
        </p:blipFill>
        <p:spPr>
          <a:xfrm rot="-8" flipH="1">
            <a:off x="7838349" y="3166451"/>
            <a:ext cx="1000851" cy="876541"/>
          </a:xfrm>
          <a:prstGeom prst="rect">
            <a:avLst/>
          </a:prstGeom>
          <a:noFill/>
          <a:ln>
            <a:noFill/>
          </a:ln>
        </p:spPr>
      </p:pic>
      <p:sp>
        <p:nvSpPr>
          <p:cNvPr id="170" name="Google Shape;170;p23"/>
          <p:cNvSpPr txBox="1"/>
          <p:nvPr/>
        </p:nvSpPr>
        <p:spPr>
          <a:xfrm>
            <a:off x="6162425" y="3059650"/>
            <a:ext cx="1563600" cy="12315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sz="1700">
                <a:solidFill>
                  <a:schemeClr val="accent3"/>
                </a:solidFill>
                <a:latin typeface="Proxima Nova"/>
                <a:ea typeface="Proxima Nova"/>
                <a:cs typeface="Proxima Nova"/>
                <a:sym typeface="Proxima Nova"/>
              </a:rPr>
              <a:t>Key word:</a:t>
            </a:r>
            <a:endParaRPr sz="1700">
              <a:solidFill>
                <a:schemeClr val="accent3"/>
              </a:solidFill>
              <a:latin typeface="Proxima Nova"/>
              <a:ea typeface="Proxima Nova"/>
              <a:cs typeface="Proxima Nova"/>
              <a:sym typeface="Proxima Nova"/>
            </a:endParaRPr>
          </a:p>
          <a:p>
            <a:pPr marL="0" lvl="0" indent="0" algn="r" rtl="0">
              <a:spcBef>
                <a:spcPts val="0"/>
              </a:spcBef>
              <a:spcAft>
                <a:spcPts val="0"/>
              </a:spcAft>
              <a:buNone/>
            </a:pPr>
            <a:r>
              <a:rPr lang="en" sz="1700">
                <a:solidFill>
                  <a:schemeClr val="accent3"/>
                </a:solidFill>
                <a:latin typeface="Proxima Nova"/>
                <a:ea typeface="Proxima Nova"/>
                <a:cs typeface="Proxima Nova"/>
                <a:sym typeface="Proxima Nova"/>
              </a:rPr>
              <a:t>Marvin</a:t>
            </a:r>
            <a:endParaRPr sz="1700">
              <a:solidFill>
                <a:schemeClr val="accent3"/>
              </a:solidFill>
              <a:latin typeface="Proxima Nova"/>
              <a:ea typeface="Proxima Nova"/>
              <a:cs typeface="Proxima Nova"/>
              <a:sym typeface="Proxima Nova"/>
            </a:endParaRPr>
          </a:p>
          <a:p>
            <a:pPr marL="0" lvl="0" indent="0" algn="r" rtl="0">
              <a:spcBef>
                <a:spcPts val="0"/>
              </a:spcBef>
              <a:spcAft>
                <a:spcPts val="0"/>
              </a:spcAft>
              <a:buNone/>
            </a:pPr>
            <a:r>
              <a:rPr lang="en" sz="1700">
                <a:solidFill>
                  <a:schemeClr val="accent3"/>
                </a:solidFill>
                <a:latin typeface="Proxima Nova"/>
                <a:ea typeface="Proxima Nova"/>
                <a:cs typeface="Proxima Nova"/>
                <a:sym typeface="Proxima Nova"/>
              </a:rPr>
              <a:t>Bathroom</a:t>
            </a:r>
            <a:endParaRPr sz="1700">
              <a:solidFill>
                <a:schemeClr val="accent3"/>
              </a:solidFill>
              <a:latin typeface="Proxima Nova"/>
              <a:ea typeface="Proxima Nova"/>
              <a:cs typeface="Proxima Nova"/>
              <a:sym typeface="Proxima Nova"/>
            </a:endParaRPr>
          </a:p>
          <a:p>
            <a:pPr marL="0" lvl="0" indent="0" algn="r" rtl="0">
              <a:spcBef>
                <a:spcPts val="0"/>
              </a:spcBef>
              <a:spcAft>
                <a:spcPts val="0"/>
              </a:spcAft>
              <a:buNone/>
            </a:pPr>
            <a:r>
              <a:rPr lang="en" sz="1700">
                <a:solidFill>
                  <a:schemeClr val="accent3"/>
                </a:solidFill>
                <a:latin typeface="Proxima Nova"/>
                <a:ea typeface="Proxima Nova"/>
                <a:cs typeface="Proxima Nova"/>
                <a:sym typeface="Proxima Nova"/>
              </a:rPr>
              <a:t>Professor</a:t>
            </a:r>
            <a:endParaRPr sz="1700">
              <a:solidFill>
                <a:schemeClr val="accent3"/>
              </a:solidFill>
              <a:latin typeface="Proxima Nova"/>
              <a:ea typeface="Proxima Nova"/>
              <a:cs typeface="Proxima Nova"/>
              <a:sym typeface="Proxima Nova"/>
            </a:endParaRPr>
          </a:p>
        </p:txBody>
      </p:sp>
      <p:sp>
        <p:nvSpPr>
          <p:cNvPr id="171" name="Google Shape;171;p23"/>
          <p:cNvSpPr/>
          <p:nvPr/>
        </p:nvSpPr>
        <p:spPr>
          <a:xfrm rot="3129">
            <a:off x="4743099" y="2713650"/>
            <a:ext cx="1647901" cy="205500"/>
          </a:xfrm>
          <a:prstGeom prst="leftArrow">
            <a:avLst>
              <a:gd name="adj1" fmla="val 50000"/>
              <a:gd name="adj2" fmla="val 10688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Proxima Nova"/>
              <a:ea typeface="Proxima Nova"/>
              <a:cs typeface="Proxima Nova"/>
              <a:sym typeface="Proxima Nova"/>
            </a:endParaRPr>
          </a:p>
        </p:txBody>
      </p:sp>
      <p:sp>
        <p:nvSpPr>
          <p:cNvPr id="172" name="Google Shape;172;p23"/>
          <p:cNvSpPr/>
          <p:nvPr/>
        </p:nvSpPr>
        <p:spPr>
          <a:xfrm rot="5400000">
            <a:off x="1531250" y="2152813"/>
            <a:ext cx="960900" cy="2420400"/>
          </a:xfrm>
          <a:prstGeom prst="curvedLeftArrow">
            <a:avLst>
              <a:gd name="adj1" fmla="val 25000"/>
              <a:gd name="adj2" fmla="val 50000"/>
              <a:gd name="adj3" fmla="val 25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Proxima Nova"/>
              <a:ea typeface="Proxima Nova"/>
              <a:cs typeface="Proxima Nova"/>
              <a:sym typeface="Proxima Nova"/>
            </a:endParaRPr>
          </a:p>
        </p:txBody>
      </p:sp>
      <p:sp>
        <p:nvSpPr>
          <p:cNvPr id="173" name="Google Shape;173;p23"/>
          <p:cNvSpPr txBox="1"/>
          <p:nvPr/>
        </p:nvSpPr>
        <p:spPr>
          <a:xfrm>
            <a:off x="1414275" y="2276050"/>
            <a:ext cx="20661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chemeClr val="accent3"/>
                </a:solidFill>
                <a:latin typeface="Proxima Nova"/>
                <a:ea typeface="Proxima Nova"/>
                <a:cs typeface="Proxima Nova"/>
                <a:sym typeface="Proxima Nova"/>
              </a:rPr>
              <a:t>Serial Communication</a:t>
            </a:r>
            <a:endParaRPr sz="1200">
              <a:solidFill>
                <a:schemeClr val="accent3"/>
              </a:solidFill>
              <a:latin typeface="Proxima Nova"/>
              <a:ea typeface="Proxima Nova"/>
              <a:cs typeface="Proxima Nova"/>
              <a:sym typeface="Proxima Nova"/>
            </a:endParaRPr>
          </a:p>
        </p:txBody>
      </p:sp>
      <p:sp>
        <p:nvSpPr>
          <p:cNvPr id="174" name="Google Shape;174;p23"/>
          <p:cNvSpPr/>
          <p:nvPr/>
        </p:nvSpPr>
        <p:spPr>
          <a:xfrm rot="-4992">
            <a:off x="1079624" y="1373803"/>
            <a:ext cx="2066102" cy="633300"/>
          </a:xfrm>
          <a:prstGeom prst="curvedDownArrow">
            <a:avLst>
              <a:gd name="adj1" fmla="val 25000"/>
              <a:gd name="adj2" fmla="val 50000"/>
              <a:gd name="adj3" fmla="val 25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Proxima Nova"/>
              <a:ea typeface="Proxima Nova"/>
              <a:cs typeface="Proxima Nova"/>
              <a:sym typeface="Proxima Nova"/>
            </a:endParaRPr>
          </a:p>
        </p:txBody>
      </p:sp>
      <p:sp>
        <p:nvSpPr>
          <p:cNvPr id="175" name="Google Shape;175;p23"/>
          <p:cNvSpPr txBox="1"/>
          <p:nvPr/>
        </p:nvSpPr>
        <p:spPr>
          <a:xfrm>
            <a:off x="1038325" y="3896550"/>
            <a:ext cx="19932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accent3"/>
                </a:solidFill>
                <a:latin typeface="Proxima Nova"/>
                <a:ea typeface="Proxima Nova"/>
                <a:cs typeface="Proxima Nova"/>
                <a:sym typeface="Proxima Nova"/>
              </a:rPr>
              <a:t>Command to Marvin</a:t>
            </a:r>
            <a:endParaRPr sz="1600">
              <a:solidFill>
                <a:schemeClr val="accent3"/>
              </a:solidFill>
              <a:latin typeface="Proxima Nova"/>
              <a:ea typeface="Proxima Nova"/>
              <a:cs typeface="Proxima Nova"/>
              <a:sym typeface="Proxima Nova"/>
            </a:endParaRPr>
          </a:p>
        </p:txBody>
      </p:sp>
      <p:sp>
        <p:nvSpPr>
          <p:cNvPr id="176" name="Google Shape;176;p23"/>
          <p:cNvSpPr txBox="1"/>
          <p:nvPr/>
        </p:nvSpPr>
        <p:spPr>
          <a:xfrm>
            <a:off x="1639700" y="865000"/>
            <a:ext cx="10560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accent3"/>
                </a:solidFill>
                <a:latin typeface="Proxima Nova"/>
                <a:ea typeface="Proxima Nova"/>
                <a:cs typeface="Proxima Nova"/>
                <a:sym typeface="Proxima Nova"/>
              </a:rPr>
              <a:t>Complete</a:t>
            </a:r>
            <a:endParaRPr sz="1600">
              <a:solidFill>
                <a:schemeClr val="accent3"/>
              </a:solidFill>
              <a:latin typeface="Proxima Nova"/>
              <a:ea typeface="Proxima Nova"/>
              <a:cs typeface="Proxima Nova"/>
              <a:sym typeface="Proxima Nova"/>
            </a:endParaRPr>
          </a:p>
        </p:txBody>
      </p:sp>
      <p:sp>
        <p:nvSpPr>
          <p:cNvPr id="177" name="Google Shape;177;p23"/>
          <p:cNvSpPr/>
          <p:nvPr/>
        </p:nvSpPr>
        <p:spPr>
          <a:xfrm flipH="1">
            <a:off x="3986525" y="865100"/>
            <a:ext cx="1236300" cy="1065900"/>
          </a:xfrm>
          <a:prstGeom prst="flowChartMagneticTap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Proxima Nova"/>
                <a:ea typeface="Proxima Nova"/>
                <a:cs typeface="Proxima Nova"/>
                <a:sym typeface="Proxima Nova"/>
              </a:rPr>
              <a:t>Answer</a:t>
            </a:r>
            <a:endParaRPr>
              <a:latin typeface="Proxima Nova"/>
              <a:ea typeface="Proxima Nova"/>
              <a:cs typeface="Proxima Nova"/>
              <a:sym typeface="Proxima Nova"/>
            </a:endParaRPr>
          </a:p>
        </p:txBody>
      </p:sp>
    </p:spTree>
  </p:cSld>
  <p:clrMapOvr>
    <a:masterClrMapping/>
  </p:clrMapOvr>
  <mc:AlternateContent xmlns:mc="http://schemas.openxmlformats.org/markup-compatibility/2006" xmlns:p14="http://schemas.microsoft.com/office/powerpoint/2010/main">
    <mc:Choice Requires="p14">
      <p:transition spd="slow" p14:dur="2000" advTm="20000"/>
    </mc:Choice>
    <mc:Fallback xmlns="">
      <p:transition spd="slow" advTm="2000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24"/>
          <p:cNvSpPr txBox="1">
            <a:spLocks noGrp="1"/>
          </p:cNvSpPr>
          <p:nvPr>
            <p:ph type="title"/>
          </p:nvPr>
        </p:nvSpPr>
        <p:spPr>
          <a:xfrm>
            <a:off x="311700" y="18695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How Marvin Works -1</a:t>
            </a:r>
            <a:endParaRPr/>
          </a:p>
        </p:txBody>
      </p:sp>
      <p:pic>
        <p:nvPicPr>
          <p:cNvPr id="183" name="Google Shape;183;p24"/>
          <p:cNvPicPr preferRelativeResize="0"/>
          <p:nvPr/>
        </p:nvPicPr>
        <p:blipFill>
          <a:blip r:embed="rId3">
            <a:alphaModFix/>
          </a:blip>
          <a:stretch>
            <a:fillRect/>
          </a:stretch>
        </p:blipFill>
        <p:spPr>
          <a:xfrm>
            <a:off x="826000" y="830325"/>
            <a:ext cx="746451" cy="716423"/>
          </a:xfrm>
          <a:prstGeom prst="rect">
            <a:avLst/>
          </a:prstGeom>
          <a:noFill/>
          <a:ln>
            <a:noFill/>
          </a:ln>
        </p:spPr>
      </p:pic>
      <p:pic>
        <p:nvPicPr>
          <p:cNvPr id="184" name="Google Shape;184;p24"/>
          <p:cNvPicPr preferRelativeResize="0"/>
          <p:nvPr/>
        </p:nvPicPr>
        <p:blipFill>
          <a:blip r:embed="rId4">
            <a:alphaModFix/>
          </a:blip>
          <a:stretch>
            <a:fillRect/>
          </a:stretch>
        </p:blipFill>
        <p:spPr>
          <a:xfrm rot="-8" flipH="1">
            <a:off x="6947924" y="1230251"/>
            <a:ext cx="1000851" cy="876541"/>
          </a:xfrm>
          <a:prstGeom prst="rect">
            <a:avLst/>
          </a:prstGeom>
          <a:noFill/>
          <a:ln>
            <a:noFill/>
          </a:ln>
        </p:spPr>
      </p:pic>
      <p:pic>
        <p:nvPicPr>
          <p:cNvPr id="185" name="Google Shape;185;p24"/>
          <p:cNvPicPr preferRelativeResize="0"/>
          <p:nvPr/>
        </p:nvPicPr>
        <p:blipFill>
          <a:blip r:embed="rId3">
            <a:alphaModFix/>
          </a:blip>
          <a:stretch>
            <a:fillRect/>
          </a:stretch>
        </p:blipFill>
        <p:spPr>
          <a:xfrm rot="-3051623">
            <a:off x="826000" y="2370949"/>
            <a:ext cx="746452" cy="716421"/>
          </a:xfrm>
          <a:prstGeom prst="rect">
            <a:avLst/>
          </a:prstGeom>
          <a:noFill/>
          <a:ln>
            <a:noFill/>
          </a:ln>
        </p:spPr>
      </p:pic>
      <p:pic>
        <p:nvPicPr>
          <p:cNvPr id="186" name="Google Shape;186;p24"/>
          <p:cNvPicPr preferRelativeResize="0"/>
          <p:nvPr/>
        </p:nvPicPr>
        <p:blipFill>
          <a:blip r:embed="rId4">
            <a:alphaModFix/>
          </a:blip>
          <a:stretch>
            <a:fillRect/>
          </a:stretch>
        </p:blipFill>
        <p:spPr>
          <a:xfrm rot="-8" flipH="1">
            <a:off x="6947924" y="3209151"/>
            <a:ext cx="1000851" cy="876541"/>
          </a:xfrm>
          <a:prstGeom prst="rect">
            <a:avLst/>
          </a:prstGeom>
          <a:noFill/>
          <a:ln>
            <a:noFill/>
          </a:ln>
        </p:spPr>
      </p:pic>
      <p:pic>
        <p:nvPicPr>
          <p:cNvPr id="187" name="Google Shape;187;p24"/>
          <p:cNvPicPr preferRelativeResize="0"/>
          <p:nvPr/>
        </p:nvPicPr>
        <p:blipFill>
          <a:blip r:embed="rId3">
            <a:alphaModFix/>
          </a:blip>
          <a:stretch>
            <a:fillRect/>
          </a:stretch>
        </p:blipFill>
        <p:spPr>
          <a:xfrm rot="-3051623">
            <a:off x="886125" y="4068949"/>
            <a:ext cx="746452" cy="716421"/>
          </a:xfrm>
          <a:prstGeom prst="rect">
            <a:avLst/>
          </a:prstGeom>
          <a:noFill/>
          <a:ln>
            <a:noFill/>
          </a:ln>
        </p:spPr>
      </p:pic>
      <p:sp>
        <p:nvSpPr>
          <p:cNvPr id="188" name="Google Shape;188;p24"/>
          <p:cNvSpPr txBox="1"/>
          <p:nvPr/>
        </p:nvSpPr>
        <p:spPr>
          <a:xfrm>
            <a:off x="5381025" y="1445325"/>
            <a:ext cx="1000800" cy="446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700">
                <a:solidFill>
                  <a:schemeClr val="accent3"/>
                </a:solidFill>
                <a:latin typeface="Proxima Nova"/>
                <a:ea typeface="Proxima Nova"/>
                <a:cs typeface="Proxima Nova"/>
                <a:sym typeface="Proxima Nova"/>
              </a:rPr>
              <a:t>Marvin!!</a:t>
            </a:r>
            <a:endParaRPr sz="1700">
              <a:solidFill>
                <a:schemeClr val="accent3"/>
              </a:solidFill>
              <a:latin typeface="Proxima Nova"/>
              <a:ea typeface="Proxima Nova"/>
              <a:cs typeface="Proxima Nova"/>
              <a:sym typeface="Proxima Nova"/>
            </a:endParaRPr>
          </a:p>
        </p:txBody>
      </p:sp>
      <p:sp>
        <p:nvSpPr>
          <p:cNvPr id="189" name="Google Shape;189;p24"/>
          <p:cNvSpPr txBox="1"/>
          <p:nvPr/>
        </p:nvSpPr>
        <p:spPr>
          <a:xfrm>
            <a:off x="5185950" y="2908525"/>
            <a:ext cx="1748100" cy="1231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700">
                <a:solidFill>
                  <a:schemeClr val="accent3"/>
                </a:solidFill>
                <a:latin typeface="Proxima Nova"/>
                <a:ea typeface="Proxima Nova"/>
                <a:cs typeface="Proxima Nova"/>
                <a:sym typeface="Proxima Nova"/>
              </a:rPr>
              <a:t>Where is the ‘bathroom’? /</a:t>
            </a:r>
            <a:endParaRPr sz="1700">
              <a:solidFill>
                <a:schemeClr val="accent3"/>
              </a:solidFill>
              <a:latin typeface="Proxima Nova"/>
              <a:ea typeface="Proxima Nova"/>
              <a:cs typeface="Proxima Nova"/>
              <a:sym typeface="Proxima Nova"/>
            </a:endParaRPr>
          </a:p>
          <a:p>
            <a:pPr marL="0" lvl="0" indent="0" algn="l" rtl="0">
              <a:spcBef>
                <a:spcPts val="0"/>
              </a:spcBef>
              <a:spcAft>
                <a:spcPts val="0"/>
              </a:spcAft>
              <a:buNone/>
            </a:pPr>
            <a:r>
              <a:rPr lang="en" sz="1700">
                <a:solidFill>
                  <a:schemeClr val="accent3"/>
                </a:solidFill>
                <a:latin typeface="Proxima Nova"/>
                <a:ea typeface="Proxima Nova"/>
                <a:cs typeface="Proxima Nova"/>
                <a:sym typeface="Proxima Nova"/>
              </a:rPr>
              <a:t>Where is the ‘professor’?</a:t>
            </a:r>
            <a:endParaRPr sz="1700">
              <a:solidFill>
                <a:schemeClr val="accent3"/>
              </a:solidFill>
              <a:latin typeface="Proxima Nova"/>
              <a:ea typeface="Proxima Nova"/>
              <a:cs typeface="Proxima Nova"/>
              <a:sym typeface="Proxima Nova"/>
            </a:endParaRPr>
          </a:p>
        </p:txBody>
      </p:sp>
      <p:sp>
        <p:nvSpPr>
          <p:cNvPr id="190" name="Google Shape;190;p24"/>
          <p:cNvSpPr txBox="1"/>
          <p:nvPr/>
        </p:nvSpPr>
        <p:spPr>
          <a:xfrm>
            <a:off x="1712650" y="2453225"/>
            <a:ext cx="22650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solidFill>
                  <a:schemeClr val="accent3"/>
                </a:solidFill>
                <a:latin typeface="Proxima Nova"/>
                <a:ea typeface="Proxima Nova"/>
                <a:cs typeface="Proxima Nova"/>
                <a:sym typeface="Proxima Nova"/>
              </a:rPr>
              <a:t>Hello, I am Marvin. </a:t>
            </a:r>
            <a:endParaRPr sz="1500">
              <a:solidFill>
                <a:schemeClr val="accent3"/>
              </a:solidFill>
              <a:latin typeface="Proxima Nova"/>
              <a:ea typeface="Proxima Nova"/>
              <a:cs typeface="Proxima Nova"/>
              <a:sym typeface="Proxima Nova"/>
            </a:endParaRPr>
          </a:p>
          <a:p>
            <a:pPr marL="0" lvl="0" indent="0" algn="l" rtl="0">
              <a:spcBef>
                <a:spcPts val="0"/>
              </a:spcBef>
              <a:spcAft>
                <a:spcPts val="0"/>
              </a:spcAft>
              <a:buNone/>
            </a:pPr>
            <a:r>
              <a:rPr lang="en" sz="1500">
                <a:solidFill>
                  <a:schemeClr val="accent3"/>
                </a:solidFill>
                <a:latin typeface="Proxima Nova"/>
                <a:ea typeface="Proxima Nova"/>
                <a:cs typeface="Proxima Nova"/>
                <a:sym typeface="Proxima Nova"/>
              </a:rPr>
              <a:t>Do you need any help?</a:t>
            </a:r>
            <a:endParaRPr sz="1500">
              <a:solidFill>
                <a:schemeClr val="accent3"/>
              </a:solidFill>
              <a:latin typeface="Proxima Nova"/>
              <a:ea typeface="Proxima Nova"/>
              <a:cs typeface="Proxima Nova"/>
              <a:sym typeface="Proxima Nova"/>
            </a:endParaRPr>
          </a:p>
        </p:txBody>
      </p:sp>
      <p:sp>
        <p:nvSpPr>
          <p:cNvPr id="191" name="Google Shape;191;p24"/>
          <p:cNvSpPr txBox="1"/>
          <p:nvPr/>
        </p:nvSpPr>
        <p:spPr>
          <a:xfrm>
            <a:off x="1772775" y="4264600"/>
            <a:ext cx="8946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solidFill>
                  <a:schemeClr val="accent3"/>
                </a:solidFill>
                <a:latin typeface="Proxima Nova"/>
                <a:ea typeface="Proxima Nova"/>
                <a:cs typeface="Proxima Nova"/>
                <a:sym typeface="Proxima Nova"/>
              </a:rPr>
              <a:t>Answer </a:t>
            </a:r>
            <a:endParaRPr sz="1500">
              <a:solidFill>
                <a:schemeClr val="accent3"/>
              </a:solidFill>
              <a:latin typeface="Proxima Nova"/>
              <a:ea typeface="Proxima Nova"/>
              <a:cs typeface="Proxima Nova"/>
              <a:sym typeface="Proxima Nova"/>
            </a:endParaRPr>
          </a:p>
        </p:txBody>
      </p:sp>
      <p:sp>
        <p:nvSpPr>
          <p:cNvPr id="192" name="Google Shape;192;p24"/>
          <p:cNvSpPr/>
          <p:nvPr/>
        </p:nvSpPr>
        <p:spPr>
          <a:xfrm rot="10800000">
            <a:off x="76298" y="1154000"/>
            <a:ext cx="783000" cy="3435000"/>
          </a:xfrm>
          <a:prstGeom prst="curvedLeftArrow">
            <a:avLst>
              <a:gd name="adj1" fmla="val 25000"/>
              <a:gd name="adj2" fmla="val 50000"/>
              <a:gd name="adj3" fmla="val 25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Proxima Nova"/>
              <a:ea typeface="Proxima Nova"/>
              <a:cs typeface="Proxima Nova"/>
              <a:sym typeface="Proxima Nova"/>
            </a:endParaRPr>
          </a:p>
        </p:txBody>
      </p:sp>
      <p:cxnSp>
        <p:nvCxnSpPr>
          <p:cNvPr id="193" name="Google Shape;193;p24"/>
          <p:cNvCxnSpPr>
            <a:endCxn id="188" idx="1"/>
          </p:cNvCxnSpPr>
          <p:nvPr/>
        </p:nvCxnSpPr>
        <p:spPr>
          <a:xfrm>
            <a:off x="2073525" y="1156725"/>
            <a:ext cx="3307500" cy="511800"/>
          </a:xfrm>
          <a:prstGeom prst="straightConnector1">
            <a:avLst/>
          </a:prstGeom>
          <a:noFill/>
          <a:ln w="9525" cap="flat" cmpd="sng">
            <a:solidFill>
              <a:schemeClr val="dk2"/>
            </a:solidFill>
            <a:prstDash val="solid"/>
            <a:round/>
            <a:headEnd type="none" w="med" len="med"/>
            <a:tailEnd type="triangle" w="med" len="med"/>
          </a:ln>
        </p:spPr>
      </p:cxnSp>
      <p:cxnSp>
        <p:nvCxnSpPr>
          <p:cNvPr id="194" name="Google Shape;194;p24"/>
          <p:cNvCxnSpPr>
            <a:stCxn id="188" idx="1"/>
            <a:endCxn id="190" idx="3"/>
          </p:cNvCxnSpPr>
          <p:nvPr/>
        </p:nvCxnSpPr>
        <p:spPr>
          <a:xfrm flipH="1">
            <a:off x="3977625" y="1668525"/>
            <a:ext cx="1403400" cy="1107900"/>
          </a:xfrm>
          <a:prstGeom prst="straightConnector1">
            <a:avLst/>
          </a:prstGeom>
          <a:noFill/>
          <a:ln w="9525" cap="flat" cmpd="sng">
            <a:solidFill>
              <a:schemeClr val="dk2"/>
            </a:solidFill>
            <a:prstDash val="solid"/>
            <a:round/>
            <a:headEnd type="none" w="med" len="med"/>
            <a:tailEnd type="triangle" w="med" len="med"/>
          </a:ln>
        </p:spPr>
      </p:cxnSp>
      <p:cxnSp>
        <p:nvCxnSpPr>
          <p:cNvPr id="195" name="Google Shape;195;p24"/>
          <p:cNvCxnSpPr>
            <a:stCxn id="190" idx="3"/>
            <a:endCxn id="189" idx="1"/>
          </p:cNvCxnSpPr>
          <p:nvPr/>
        </p:nvCxnSpPr>
        <p:spPr>
          <a:xfrm>
            <a:off x="3977650" y="2776475"/>
            <a:ext cx="1208400" cy="747900"/>
          </a:xfrm>
          <a:prstGeom prst="straightConnector1">
            <a:avLst/>
          </a:prstGeom>
          <a:noFill/>
          <a:ln w="9525" cap="flat" cmpd="sng">
            <a:solidFill>
              <a:schemeClr val="dk2"/>
            </a:solidFill>
            <a:prstDash val="solid"/>
            <a:round/>
            <a:headEnd type="none" w="med" len="med"/>
            <a:tailEnd type="triangle" w="med" len="med"/>
          </a:ln>
        </p:spPr>
      </p:cxnSp>
      <p:cxnSp>
        <p:nvCxnSpPr>
          <p:cNvPr id="196" name="Google Shape;196;p24"/>
          <p:cNvCxnSpPr>
            <a:stCxn id="189" idx="1"/>
            <a:endCxn id="191" idx="3"/>
          </p:cNvCxnSpPr>
          <p:nvPr/>
        </p:nvCxnSpPr>
        <p:spPr>
          <a:xfrm flipH="1">
            <a:off x="2667450" y="3524275"/>
            <a:ext cx="2518500" cy="948000"/>
          </a:xfrm>
          <a:prstGeom prst="straightConnector1">
            <a:avLst/>
          </a:prstGeom>
          <a:noFill/>
          <a:ln w="9525" cap="flat" cmpd="sng">
            <a:solidFill>
              <a:schemeClr val="dk2"/>
            </a:solidFill>
            <a:prstDash val="solid"/>
            <a:round/>
            <a:headEnd type="none" w="med" len="med"/>
            <a:tailEnd type="triangle" w="med" len="med"/>
          </a:ln>
        </p:spPr>
      </p:cxnSp>
      <p:sp>
        <p:nvSpPr>
          <p:cNvPr id="197" name="Google Shape;197;p24"/>
          <p:cNvSpPr/>
          <p:nvPr/>
        </p:nvSpPr>
        <p:spPr>
          <a:xfrm rot="5402414">
            <a:off x="538944" y="2624125"/>
            <a:ext cx="427200" cy="230100"/>
          </a:xfrm>
          <a:prstGeom prst="curvedUpArrow">
            <a:avLst>
              <a:gd name="adj1" fmla="val 25000"/>
              <a:gd name="adj2" fmla="val 50000"/>
              <a:gd name="adj3" fmla="val 25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Proxima Nova"/>
              <a:ea typeface="Proxima Nova"/>
              <a:cs typeface="Proxima Nova"/>
              <a:sym typeface="Proxima Nova"/>
            </a:endParaRPr>
          </a:p>
        </p:txBody>
      </p:sp>
    </p:spTree>
  </p:cSld>
  <p:clrMapOvr>
    <a:masterClrMapping/>
  </p:clrMapOvr>
  <mc:AlternateContent xmlns:mc="http://schemas.openxmlformats.org/markup-compatibility/2006" xmlns:p14="http://schemas.microsoft.com/office/powerpoint/2010/main">
    <mc:Choice Requires="p14">
      <p:transition spd="slow" p14:dur="2000" advTm="20000"/>
    </mc:Choice>
    <mc:Fallback xmlns="">
      <p:transition spd="slow" advTm="20000"/>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25"/>
          <p:cNvSpPr txBox="1">
            <a:spLocks noGrp="1"/>
          </p:cNvSpPr>
          <p:nvPr>
            <p:ph type="title"/>
          </p:nvPr>
        </p:nvSpPr>
        <p:spPr>
          <a:xfrm>
            <a:off x="311700" y="18695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How Marvin Works -2</a:t>
            </a:r>
            <a:endParaRPr/>
          </a:p>
        </p:txBody>
      </p:sp>
      <p:pic>
        <p:nvPicPr>
          <p:cNvPr id="203" name="Google Shape;203;p25"/>
          <p:cNvPicPr preferRelativeResize="0"/>
          <p:nvPr/>
        </p:nvPicPr>
        <p:blipFill>
          <a:blip r:embed="rId3">
            <a:alphaModFix/>
          </a:blip>
          <a:stretch>
            <a:fillRect/>
          </a:stretch>
        </p:blipFill>
        <p:spPr>
          <a:xfrm>
            <a:off x="673600" y="830325"/>
            <a:ext cx="746451" cy="716423"/>
          </a:xfrm>
          <a:prstGeom prst="rect">
            <a:avLst/>
          </a:prstGeom>
          <a:noFill/>
          <a:ln>
            <a:noFill/>
          </a:ln>
        </p:spPr>
      </p:pic>
      <p:pic>
        <p:nvPicPr>
          <p:cNvPr id="204" name="Google Shape;204;p25"/>
          <p:cNvPicPr preferRelativeResize="0"/>
          <p:nvPr/>
        </p:nvPicPr>
        <p:blipFill>
          <a:blip r:embed="rId4">
            <a:alphaModFix/>
          </a:blip>
          <a:stretch>
            <a:fillRect/>
          </a:stretch>
        </p:blipFill>
        <p:spPr>
          <a:xfrm rot="-8" flipH="1">
            <a:off x="6490724" y="1230251"/>
            <a:ext cx="1000851" cy="876541"/>
          </a:xfrm>
          <a:prstGeom prst="rect">
            <a:avLst/>
          </a:prstGeom>
          <a:noFill/>
          <a:ln>
            <a:noFill/>
          </a:ln>
        </p:spPr>
      </p:pic>
      <p:pic>
        <p:nvPicPr>
          <p:cNvPr id="205" name="Google Shape;205;p25"/>
          <p:cNvPicPr preferRelativeResize="0"/>
          <p:nvPr/>
        </p:nvPicPr>
        <p:blipFill>
          <a:blip r:embed="rId3">
            <a:alphaModFix/>
          </a:blip>
          <a:stretch>
            <a:fillRect/>
          </a:stretch>
        </p:blipFill>
        <p:spPr>
          <a:xfrm rot="-3051623">
            <a:off x="673600" y="2370949"/>
            <a:ext cx="746452" cy="716421"/>
          </a:xfrm>
          <a:prstGeom prst="rect">
            <a:avLst/>
          </a:prstGeom>
          <a:noFill/>
          <a:ln>
            <a:noFill/>
          </a:ln>
        </p:spPr>
      </p:pic>
      <p:pic>
        <p:nvPicPr>
          <p:cNvPr id="206" name="Google Shape;206;p25"/>
          <p:cNvPicPr preferRelativeResize="0"/>
          <p:nvPr/>
        </p:nvPicPr>
        <p:blipFill>
          <a:blip r:embed="rId4">
            <a:alphaModFix/>
          </a:blip>
          <a:stretch>
            <a:fillRect/>
          </a:stretch>
        </p:blipFill>
        <p:spPr>
          <a:xfrm rot="-8" flipH="1">
            <a:off x="6490724" y="3209151"/>
            <a:ext cx="1000851" cy="876541"/>
          </a:xfrm>
          <a:prstGeom prst="rect">
            <a:avLst/>
          </a:prstGeom>
          <a:noFill/>
          <a:ln>
            <a:noFill/>
          </a:ln>
        </p:spPr>
      </p:pic>
      <p:pic>
        <p:nvPicPr>
          <p:cNvPr id="207" name="Google Shape;207;p25"/>
          <p:cNvPicPr preferRelativeResize="0"/>
          <p:nvPr/>
        </p:nvPicPr>
        <p:blipFill>
          <a:blip r:embed="rId3">
            <a:alphaModFix/>
          </a:blip>
          <a:stretch>
            <a:fillRect/>
          </a:stretch>
        </p:blipFill>
        <p:spPr>
          <a:xfrm rot="-3051623">
            <a:off x="1175375" y="4144899"/>
            <a:ext cx="746452" cy="716421"/>
          </a:xfrm>
          <a:prstGeom prst="rect">
            <a:avLst/>
          </a:prstGeom>
          <a:noFill/>
          <a:ln>
            <a:noFill/>
          </a:ln>
        </p:spPr>
      </p:pic>
      <p:sp>
        <p:nvSpPr>
          <p:cNvPr id="208" name="Google Shape;208;p25"/>
          <p:cNvSpPr txBox="1"/>
          <p:nvPr/>
        </p:nvSpPr>
        <p:spPr>
          <a:xfrm>
            <a:off x="5381025" y="1445325"/>
            <a:ext cx="1000800" cy="446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700">
                <a:solidFill>
                  <a:schemeClr val="accent3"/>
                </a:solidFill>
                <a:latin typeface="Proxima Nova"/>
                <a:ea typeface="Proxima Nova"/>
                <a:cs typeface="Proxima Nova"/>
                <a:sym typeface="Proxima Nova"/>
              </a:rPr>
              <a:t>Marvin!!</a:t>
            </a:r>
            <a:endParaRPr sz="1700">
              <a:solidFill>
                <a:schemeClr val="accent3"/>
              </a:solidFill>
              <a:latin typeface="Proxima Nova"/>
              <a:ea typeface="Proxima Nova"/>
              <a:cs typeface="Proxima Nova"/>
              <a:sym typeface="Proxima Nova"/>
            </a:endParaRPr>
          </a:p>
        </p:txBody>
      </p:sp>
      <p:sp>
        <p:nvSpPr>
          <p:cNvPr id="209" name="Google Shape;209;p25"/>
          <p:cNvSpPr txBox="1"/>
          <p:nvPr/>
        </p:nvSpPr>
        <p:spPr>
          <a:xfrm>
            <a:off x="5090925" y="3293425"/>
            <a:ext cx="1748100" cy="708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700">
                <a:solidFill>
                  <a:schemeClr val="accent3"/>
                </a:solidFill>
                <a:latin typeface="Proxima Nova"/>
                <a:ea typeface="Proxima Nova"/>
                <a:cs typeface="Proxima Nova"/>
                <a:sym typeface="Proxima Nova"/>
              </a:rPr>
              <a:t>Where is the ‘elevator’?</a:t>
            </a:r>
            <a:endParaRPr sz="1700">
              <a:solidFill>
                <a:schemeClr val="accent3"/>
              </a:solidFill>
              <a:latin typeface="Proxima Nova"/>
              <a:ea typeface="Proxima Nova"/>
              <a:cs typeface="Proxima Nova"/>
              <a:sym typeface="Proxima Nova"/>
            </a:endParaRPr>
          </a:p>
        </p:txBody>
      </p:sp>
      <p:sp>
        <p:nvSpPr>
          <p:cNvPr id="210" name="Google Shape;210;p25"/>
          <p:cNvSpPr txBox="1"/>
          <p:nvPr/>
        </p:nvSpPr>
        <p:spPr>
          <a:xfrm>
            <a:off x="1560250" y="2453225"/>
            <a:ext cx="22650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solidFill>
                  <a:schemeClr val="accent3"/>
                </a:solidFill>
                <a:latin typeface="Proxima Nova"/>
                <a:ea typeface="Proxima Nova"/>
                <a:cs typeface="Proxima Nova"/>
                <a:sym typeface="Proxima Nova"/>
              </a:rPr>
              <a:t>Hello, I am Marvin. </a:t>
            </a:r>
            <a:endParaRPr sz="1500">
              <a:solidFill>
                <a:schemeClr val="accent3"/>
              </a:solidFill>
              <a:latin typeface="Proxima Nova"/>
              <a:ea typeface="Proxima Nova"/>
              <a:cs typeface="Proxima Nova"/>
              <a:sym typeface="Proxima Nova"/>
            </a:endParaRPr>
          </a:p>
          <a:p>
            <a:pPr marL="0" lvl="0" indent="0" algn="l" rtl="0">
              <a:spcBef>
                <a:spcPts val="0"/>
              </a:spcBef>
              <a:spcAft>
                <a:spcPts val="0"/>
              </a:spcAft>
              <a:buNone/>
            </a:pPr>
            <a:r>
              <a:rPr lang="en" sz="1500">
                <a:solidFill>
                  <a:schemeClr val="accent3"/>
                </a:solidFill>
                <a:latin typeface="Proxima Nova"/>
                <a:ea typeface="Proxima Nova"/>
                <a:cs typeface="Proxima Nova"/>
                <a:sym typeface="Proxima Nova"/>
              </a:rPr>
              <a:t>Do you need any help?</a:t>
            </a:r>
            <a:endParaRPr sz="1500">
              <a:solidFill>
                <a:schemeClr val="accent3"/>
              </a:solidFill>
              <a:latin typeface="Proxima Nova"/>
              <a:ea typeface="Proxima Nova"/>
              <a:cs typeface="Proxima Nova"/>
              <a:sym typeface="Proxima Nova"/>
            </a:endParaRPr>
          </a:p>
        </p:txBody>
      </p:sp>
      <p:sp>
        <p:nvSpPr>
          <p:cNvPr id="211" name="Google Shape;211;p25"/>
          <p:cNvSpPr txBox="1"/>
          <p:nvPr/>
        </p:nvSpPr>
        <p:spPr>
          <a:xfrm>
            <a:off x="2038075" y="3988563"/>
            <a:ext cx="2640900" cy="877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solidFill>
                  <a:schemeClr val="accent3"/>
                </a:solidFill>
                <a:latin typeface="Proxima Nova"/>
                <a:ea typeface="Proxima Nova"/>
                <a:cs typeface="Proxima Nova"/>
                <a:sym typeface="Proxima Nova"/>
              </a:rPr>
              <a:t>Sorry, </a:t>
            </a:r>
            <a:endParaRPr sz="1500">
              <a:solidFill>
                <a:schemeClr val="accent3"/>
              </a:solidFill>
              <a:latin typeface="Proxima Nova"/>
              <a:ea typeface="Proxima Nova"/>
              <a:cs typeface="Proxima Nova"/>
              <a:sym typeface="Proxima Nova"/>
            </a:endParaRPr>
          </a:p>
          <a:p>
            <a:pPr marL="0" lvl="0" indent="0" algn="l" rtl="0">
              <a:spcBef>
                <a:spcPts val="0"/>
              </a:spcBef>
              <a:spcAft>
                <a:spcPts val="0"/>
              </a:spcAft>
              <a:buNone/>
            </a:pPr>
            <a:r>
              <a:rPr lang="en" sz="1500">
                <a:solidFill>
                  <a:schemeClr val="accent3"/>
                </a:solidFill>
                <a:latin typeface="Proxima Nova"/>
                <a:ea typeface="Proxima Nova"/>
                <a:cs typeface="Proxima Nova"/>
                <a:sym typeface="Proxima Nova"/>
              </a:rPr>
              <a:t>I could not understand </a:t>
            </a:r>
            <a:endParaRPr sz="1500">
              <a:solidFill>
                <a:schemeClr val="accent3"/>
              </a:solidFill>
              <a:latin typeface="Proxima Nova"/>
              <a:ea typeface="Proxima Nova"/>
              <a:cs typeface="Proxima Nova"/>
              <a:sym typeface="Proxima Nova"/>
            </a:endParaRPr>
          </a:p>
          <a:p>
            <a:pPr marL="0" lvl="0" indent="0" algn="l" rtl="0">
              <a:spcBef>
                <a:spcPts val="0"/>
              </a:spcBef>
              <a:spcAft>
                <a:spcPts val="0"/>
              </a:spcAft>
              <a:buNone/>
            </a:pPr>
            <a:r>
              <a:rPr lang="en" sz="1500">
                <a:solidFill>
                  <a:schemeClr val="accent3"/>
                </a:solidFill>
                <a:latin typeface="Proxima Nova"/>
                <a:ea typeface="Proxima Nova"/>
                <a:cs typeface="Proxima Nova"/>
                <a:sym typeface="Proxima Nova"/>
              </a:rPr>
              <a:t>what you are talking about. </a:t>
            </a:r>
            <a:endParaRPr sz="1500">
              <a:solidFill>
                <a:schemeClr val="accent3"/>
              </a:solidFill>
              <a:latin typeface="Proxima Nova"/>
              <a:ea typeface="Proxima Nova"/>
              <a:cs typeface="Proxima Nova"/>
              <a:sym typeface="Proxima Nova"/>
            </a:endParaRPr>
          </a:p>
        </p:txBody>
      </p:sp>
      <p:pic>
        <p:nvPicPr>
          <p:cNvPr id="212" name="Google Shape;212;p25"/>
          <p:cNvPicPr preferRelativeResize="0"/>
          <p:nvPr/>
        </p:nvPicPr>
        <p:blipFill>
          <a:blip r:embed="rId3">
            <a:alphaModFix/>
          </a:blip>
          <a:stretch>
            <a:fillRect/>
          </a:stretch>
        </p:blipFill>
        <p:spPr>
          <a:xfrm rot="3126716">
            <a:off x="291000" y="4144900"/>
            <a:ext cx="746453" cy="716421"/>
          </a:xfrm>
          <a:prstGeom prst="rect">
            <a:avLst/>
          </a:prstGeom>
          <a:noFill/>
          <a:ln>
            <a:noFill/>
          </a:ln>
        </p:spPr>
      </p:pic>
      <p:sp>
        <p:nvSpPr>
          <p:cNvPr id="213" name="Google Shape;213;p25"/>
          <p:cNvSpPr/>
          <p:nvPr/>
        </p:nvSpPr>
        <p:spPr>
          <a:xfrm rot="10797586">
            <a:off x="673590" y="4698814"/>
            <a:ext cx="427200" cy="254100"/>
          </a:xfrm>
          <a:prstGeom prst="curvedDownArrow">
            <a:avLst>
              <a:gd name="adj1" fmla="val 25000"/>
              <a:gd name="adj2" fmla="val 50000"/>
              <a:gd name="adj3" fmla="val 25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Proxima Nova"/>
              <a:ea typeface="Proxima Nova"/>
              <a:cs typeface="Proxima Nova"/>
              <a:sym typeface="Proxima Nova"/>
            </a:endParaRPr>
          </a:p>
        </p:txBody>
      </p:sp>
      <p:sp>
        <p:nvSpPr>
          <p:cNvPr id="214" name="Google Shape;214;p25"/>
          <p:cNvSpPr/>
          <p:nvPr/>
        </p:nvSpPr>
        <p:spPr>
          <a:xfrm>
            <a:off x="1100800" y="4710825"/>
            <a:ext cx="427200" cy="230100"/>
          </a:xfrm>
          <a:prstGeom prst="curvedUpArrow">
            <a:avLst>
              <a:gd name="adj1" fmla="val 25000"/>
              <a:gd name="adj2" fmla="val 50000"/>
              <a:gd name="adj3" fmla="val 25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Proxima Nova"/>
              <a:ea typeface="Proxima Nova"/>
              <a:cs typeface="Proxima Nova"/>
              <a:sym typeface="Proxima Nova"/>
            </a:endParaRPr>
          </a:p>
        </p:txBody>
      </p:sp>
      <p:sp>
        <p:nvSpPr>
          <p:cNvPr id="215" name="Google Shape;215;p25"/>
          <p:cNvSpPr/>
          <p:nvPr/>
        </p:nvSpPr>
        <p:spPr>
          <a:xfrm rot="10800000">
            <a:off x="76325" y="1121225"/>
            <a:ext cx="596100" cy="3034500"/>
          </a:xfrm>
          <a:prstGeom prst="curvedLeftArrow">
            <a:avLst>
              <a:gd name="adj1" fmla="val 25000"/>
              <a:gd name="adj2" fmla="val 50000"/>
              <a:gd name="adj3" fmla="val 25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Proxima Nova"/>
              <a:ea typeface="Proxima Nova"/>
              <a:cs typeface="Proxima Nova"/>
              <a:sym typeface="Proxima Nova"/>
            </a:endParaRPr>
          </a:p>
        </p:txBody>
      </p:sp>
      <p:cxnSp>
        <p:nvCxnSpPr>
          <p:cNvPr id="216" name="Google Shape;216;p25"/>
          <p:cNvCxnSpPr>
            <a:stCxn id="208" idx="1"/>
            <a:endCxn id="210" idx="3"/>
          </p:cNvCxnSpPr>
          <p:nvPr/>
        </p:nvCxnSpPr>
        <p:spPr>
          <a:xfrm flipH="1">
            <a:off x="3825225" y="1668525"/>
            <a:ext cx="1555800" cy="1107900"/>
          </a:xfrm>
          <a:prstGeom prst="straightConnector1">
            <a:avLst/>
          </a:prstGeom>
          <a:noFill/>
          <a:ln w="9525" cap="flat" cmpd="sng">
            <a:solidFill>
              <a:schemeClr val="dk2"/>
            </a:solidFill>
            <a:prstDash val="solid"/>
            <a:round/>
            <a:headEnd type="none" w="med" len="med"/>
            <a:tailEnd type="triangle" w="med" len="med"/>
          </a:ln>
        </p:spPr>
      </p:cxnSp>
      <p:cxnSp>
        <p:nvCxnSpPr>
          <p:cNvPr id="217" name="Google Shape;217;p25"/>
          <p:cNvCxnSpPr>
            <a:stCxn id="210" idx="3"/>
            <a:endCxn id="209" idx="1"/>
          </p:cNvCxnSpPr>
          <p:nvPr/>
        </p:nvCxnSpPr>
        <p:spPr>
          <a:xfrm>
            <a:off x="3825250" y="2776475"/>
            <a:ext cx="1265700" cy="870900"/>
          </a:xfrm>
          <a:prstGeom prst="straightConnector1">
            <a:avLst/>
          </a:prstGeom>
          <a:noFill/>
          <a:ln w="9525" cap="flat" cmpd="sng">
            <a:solidFill>
              <a:schemeClr val="dk2"/>
            </a:solidFill>
            <a:prstDash val="solid"/>
            <a:round/>
            <a:headEnd type="none" w="med" len="med"/>
            <a:tailEnd type="triangle" w="med" len="med"/>
          </a:ln>
        </p:spPr>
      </p:cxnSp>
      <p:cxnSp>
        <p:nvCxnSpPr>
          <p:cNvPr id="218" name="Google Shape;218;p25"/>
          <p:cNvCxnSpPr>
            <a:stCxn id="209" idx="1"/>
          </p:cNvCxnSpPr>
          <p:nvPr/>
        </p:nvCxnSpPr>
        <p:spPr>
          <a:xfrm flipH="1">
            <a:off x="4449525" y="3647425"/>
            <a:ext cx="641400" cy="677400"/>
          </a:xfrm>
          <a:prstGeom prst="straightConnector1">
            <a:avLst/>
          </a:prstGeom>
          <a:noFill/>
          <a:ln w="9525" cap="flat" cmpd="sng">
            <a:solidFill>
              <a:schemeClr val="dk2"/>
            </a:solidFill>
            <a:prstDash val="solid"/>
            <a:round/>
            <a:headEnd type="none" w="med" len="med"/>
            <a:tailEnd type="triangle" w="med" len="med"/>
          </a:ln>
        </p:spPr>
      </p:cxnSp>
      <p:sp>
        <p:nvSpPr>
          <p:cNvPr id="219" name="Google Shape;219;p25"/>
          <p:cNvSpPr/>
          <p:nvPr/>
        </p:nvSpPr>
        <p:spPr>
          <a:xfrm rot="5402414">
            <a:off x="310344" y="2624125"/>
            <a:ext cx="427200" cy="230100"/>
          </a:xfrm>
          <a:prstGeom prst="curvedUpArrow">
            <a:avLst>
              <a:gd name="adj1" fmla="val 25000"/>
              <a:gd name="adj2" fmla="val 50000"/>
              <a:gd name="adj3" fmla="val 25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Proxima Nova"/>
              <a:ea typeface="Proxima Nova"/>
              <a:cs typeface="Proxima Nova"/>
              <a:sym typeface="Proxima Nova"/>
            </a:endParaRPr>
          </a:p>
        </p:txBody>
      </p:sp>
    </p:spTree>
  </p:cSld>
  <p:clrMapOvr>
    <a:masterClrMapping/>
  </p:clrMapOvr>
  <mc:AlternateContent xmlns:mc="http://schemas.openxmlformats.org/markup-compatibility/2006" xmlns:p14="http://schemas.microsoft.com/office/powerpoint/2010/main">
    <mc:Choice Requires="p14">
      <p:transition spd="slow" p14:dur="2000" advTm="20000"/>
    </mc:Choice>
    <mc:Fallback xmlns="">
      <p:transition spd="slow" advTm="20000"/>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p26"/>
          <p:cNvSpPr txBox="1">
            <a:spLocks noGrp="1"/>
          </p:cNvSpPr>
          <p:nvPr>
            <p:ph type="title"/>
          </p:nvPr>
        </p:nvSpPr>
        <p:spPr>
          <a:xfrm>
            <a:off x="311700" y="18695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How Marvin Works -3</a:t>
            </a:r>
            <a:endParaRPr/>
          </a:p>
        </p:txBody>
      </p:sp>
      <p:pic>
        <p:nvPicPr>
          <p:cNvPr id="225" name="Google Shape;225;p26"/>
          <p:cNvPicPr preferRelativeResize="0"/>
          <p:nvPr/>
        </p:nvPicPr>
        <p:blipFill>
          <a:blip r:embed="rId3">
            <a:alphaModFix/>
          </a:blip>
          <a:stretch>
            <a:fillRect/>
          </a:stretch>
        </p:blipFill>
        <p:spPr>
          <a:xfrm>
            <a:off x="826000" y="830325"/>
            <a:ext cx="746451" cy="716423"/>
          </a:xfrm>
          <a:prstGeom prst="rect">
            <a:avLst/>
          </a:prstGeom>
          <a:noFill/>
          <a:ln>
            <a:noFill/>
          </a:ln>
        </p:spPr>
      </p:pic>
      <p:pic>
        <p:nvPicPr>
          <p:cNvPr id="226" name="Google Shape;226;p26"/>
          <p:cNvPicPr preferRelativeResize="0"/>
          <p:nvPr/>
        </p:nvPicPr>
        <p:blipFill>
          <a:blip r:embed="rId4">
            <a:alphaModFix/>
          </a:blip>
          <a:stretch>
            <a:fillRect/>
          </a:stretch>
        </p:blipFill>
        <p:spPr>
          <a:xfrm rot="-8" flipH="1">
            <a:off x="6490724" y="925451"/>
            <a:ext cx="1000851" cy="876541"/>
          </a:xfrm>
          <a:prstGeom prst="rect">
            <a:avLst/>
          </a:prstGeom>
          <a:noFill/>
          <a:ln>
            <a:noFill/>
          </a:ln>
        </p:spPr>
      </p:pic>
      <p:pic>
        <p:nvPicPr>
          <p:cNvPr id="227" name="Google Shape;227;p26"/>
          <p:cNvPicPr preferRelativeResize="0"/>
          <p:nvPr/>
        </p:nvPicPr>
        <p:blipFill>
          <a:blip r:embed="rId3">
            <a:alphaModFix/>
          </a:blip>
          <a:stretch>
            <a:fillRect/>
          </a:stretch>
        </p:blipFill>
        <p:spPr>
          <a:xfrm rot="-3051623">
            <a:off x="826000" y="1913749"/>
            <a:ext cx="746452" cy="716421"/>
          </a:xfrm>
          <a:prstGeom prst="rect">
            <a:avLst/>
          </a:prstGeom>
          <a:noFill/>
          <a:ln>
            <a:noFill/>
          </a:ln>
        </p:spPr>
      </p:pic>
      <p:pic>
        <p:nvPicPr>
          <p:cNvPr id="228" name="Google Shape;228;p26"/>
          <p:cNvPicPr preferRelativeResize="0"/>
          <p:nvPr/>
        </p:nvPicPr>
        <p:blipFill>
          <a:blip r:embed="rId4">
            <a:alphaModFix/>
          </a:blip>
          <a:stretch>
            <a:fillRect/>
          </a:stretch>
        </p:blipFill>
        <p:spPr>
          <a:xfrm rot="-8" flipH="1">
            <a:off x="6490724" y="2334001"/>
            <a:ext cx="1000851" cy="876541"/>
          </a:xfrm>
          <a:prstGeom prst="rect">
            <a:avLst/>
          </a:prstGeom>
          <a:noFill/>
          <a:ln>
            <a:noFill/>
          </a:ln>
        </p:spPr>
      </p:pic>
      <p:pic>
        <p:nvPicPr>
          <p:cNvPr id="229" name="Google Shape;229;p26"/>
          <p:cNvPicPr preferRelativeResize="0"/>
          <p:nvPr/>
        </p:nvPicPr>
        <p:blipFill>
          <a:blip r:embed="rId3">
            <a:alphaModFix/>
          </a:blip>
          <a:stretch>
            <a:fillRect/>
          </a:stretch>
        </p:blipFill>
        <p:spPr>
          <a:xfrm rot="-3051623">
            <a:off x="886125" y="3002149"/>
            <a:ext cx="746452" cy="716421"/>
          </a:xfrm>
          <a:prstGeom prst="rect">
            <a:avLst/>
          </a:prstGeom>
          <a:noFill/>
          <a:ln>
            <a:noFill/>
          </a:ln>
        </p:spPr>
      </p:pic>
      <p:sp>
        <p:nvSpPr>
          <p:cNvPr id="230" name="Google Shape;230;p26"/>
          <p:cNvSpPr txBox="1"/>
          <p:nvPr/>
        </p:nvSpPr>
        <p:spPr>
          <a:xfrm>
            <a:off x="5381025" y="1140525"/>
            <a:ext cx="1000800" cy="446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700">
                <a:solidFill>
                  <a:schemeClr val="accent3"/>
                </a:solidFill>
                <a:latin typeface="Proxima Nova"/>
                <a:ea typeface="Proxima Nova"/>
                <a:cs typeface="Proxima Nova"/>
                <a:sym typeface="Proxima Nova"/>
              </a:rPr>
              <a:t>Marvin!!</a:t>
            </a:r>
            <a:endParaRPr sz="1700">
              <a:solidFill>
                <a:schemeClr val="accent3"/>
              </a:solidFill>
              <a:latin typeface="Proxima Nova"/>
              <a:ea typeface="Proxima Nova"/>
              <a:cs typeface="Proxima Nova"/>
              <a:sym typeface="Proxima Nova"/>
            </a:endParaRPr>
          </a:p>
        </p:txBody>
      </p:sp>
      <p:sp>
        <p:nvSpPr>
          <p:cNvPr id="231" name="Google Shape;231;p26"/>
          <p:cNvSpPr txBox="1"/>
          <p:nvPr/>
        </p:nvSpPr>
        <p:spPr>
          <a:xfrm>
            <a:off x="5773800" y="2586025"/>
            <a:ext cx="446400" cy="446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700">
                <a:solidFill>
                  <a:schemeClr val="accent3"/>
                </a:solidFill>
                <a:latin typeface="Proxima Nova"/>
                <a:ea typeface="Proxima Nova"/>
                <a:cs typeface="Proxima Nova"/>
                <a:sym typeface="Proxima Nova"/>
              </a:rPr>
              <a:t>….</a:t>
            </a:r>
            <a:endParaRPr sz="1700">
              <a:solidFill>
                <a:schemeClr val="accent3"/>
              </a:solidFill>
              <a:latin typeface="Proxima Nova"/>
              <a:ea typeface="Proxima Nova"/>
              <a:cs typeface="Proxima Nova"/>
              <a:sym typeface="Proxima Nova"/>
            </a:endParaRPr>
          </a:p>
        </p:txBody>
      </p:sp>
      <p:sp>
        <p:nvSpPr>
          <p:cNvPr id="232" name="Google Shape;232;p26"/>
          <p:cNvSpPr txBox="1"/>
          <p:nvPr/>
        </p:nvSpPr>
        <p:spPr>
          <a:xfrm>
            <a:off x="1712650" y="1919825"/>
            <a:ext cx="22650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solidFill>
                  <a:schemeClr val="accent3"/>
                </a:solidFill>
                <a:latin typeface="Proxima Nova"/>
                <a:ea typeface="Proxima Nova"/>
                <a:cs typeface="Proxima Nova"/>
                <a:sym typeface="Proxima Nova"/>
              </a:rPr>
              <a:t>Hello, I am Marvin. </a:t>
            </a:r>
            <a:endParaRPr sz="1500">
              <a:solidFill>
                <a:schemeClr val="accent3"/>
              </a:solidFill>
              <a:latin typeface="Proxima Nova"/>
              <a:ea typeface="Proxima Nova"/>
              <a:cs typeface="Proxima Nova"/>
              <a:sym typeface="Proxima Nova"/>
            </a:endParaRPr>
          </a:p>
          <a:p>
            <a:pPr marL="0" lvl="0" indent="0" algn="l" rtl="0">
              <a:spcBef>
                <a:spcPts val="0"/>
              </a:spcBef>
              <a:spcAft>
                <a:spcPts val="0"/>
              </a:spcAft>
              <a:buNone/>
            </a:pPr>
            <a:r>
              <a:rPr lang="en" sz="1500">
                <a:solidFill>
                  <a:schemeClr val="accent3"/>
                </a:solidFill>
                <a:latin typeface="Proxima Nova"/>
                <a:ea typeface="Proxima Nova"/>
                <a:cs typeface="Proxima Nova"/>
                <a:sym typeface="Proxima Nova"/>
              </a:rPr>
              <a:t>Do you need any help?</a:t>
            </a:r>
            <a:endParaRPr sz="1500">
              <a:solidFill>
                <a:schemeClr val="accent3"/>
              </a:solidFill>
              <a:latin typeface="Proxima Nova"/>
              <a:ea typeface="Proxima Nova"/>
              <a:cs typeface="Proxima Nova"/>
              <a:sym typeface="Proxima Nova"/>
            </a:endParaRPr>
          </a:p>
        </p:txBody>
      </p:sp>
      <p:sp>
        <p:nvSpPr>
          <p:cNvPr id="233" name="Google Shape;233;p26"/>
          <p:cNvSpPr txBox="1"/>
          <p:nvPr/>
        </p:nvSpPr>
        <p:spPr>
          <a:xfrm>
            <a:off x="1772775" y="3045400"/>
            <a:ext cx="19914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solidFill>
                  <a:schemeClr val="accent3"/>
                </a:solidFill>
                <a:latin typeface="Proxima Nova"/>
                <a:ea typeface="Proxima Nova"/>
                <a:cs typeface="Proxima Nova"/>
                <a:sym typeface="Proxima Nova"/>
              </a:rPr>
              <a:t>Sorry, I cannot hear anything</a:t>
            </a:r>
            <a:endParaRPr sz="1500">
              <a:solidFill>
                <a:schemeClr val="accent3"/>
              </a:solidFill>
              <a:latin typeface="Proxima Nova"/>
              <a:ea typeface="Proxima Nova"/>
              <a:cs typeface="Proxima Nova"/>
              <a:sym typeface="Proxima Nova"/>
            </a:endParaRPr>
          </a:p>
        </p:txBody>
      </p:sp>
      <p:pic>
        <p:nvPicPr>
          <p:cNvPr id="234" name="Google Shape;234;p26"/>
          <p:cNvPicPr preferRelativeResize="0"/>
          <p:nvPr/>
        </p:nvPicPr>
        <p:blipFill>
          <a:blip r:embed="rId3">
            <a:alphaModFix/>
          </a:blip>
          <a:stretch>
            <a:fillRect/>
          </a:stretch>
        </p:blipFill>
        <p:spPr>
          <a:xfrm rot="-3051623">
            <a:off x="886125" y="4145149"/>
            <a:ext cx="746452" cy="716421"/>
          </a:xfrm>
          <a:prstGeom prst="rect">
            <a:avLst/>
          </a:prstGeom>
          <a:noFill/>
          <a:ln>
            <a:noFill/>
          </a:ln>
        </p:spPr>
      </p:pic>
      <p:sp>
        <p:nvSpPr>
          <p:cNvPr id="235" name="Google Shape;235;p26"/>
          <p:cNvSpPr txBox="1"/>
          <p:nvPr/>
        </p:nvSpPr>
        <p:spPr>
          <a:xfrm>
            <a:off x="1772775" y="4188400"/>
            <a:ext cx="9414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solidFill>
                  <a:schemeClr val="accent3"/>
                </a:solidFill>
                <a:latin typeface="Proxima Nova"/>
                <a:ea typeface="Proxima Nova"/>
                <a:cs typeface="Proxima Nova"/>
                <a:sym typeface="Proxima Nova"/>
              </a:rPr>
              <a:t>Sorry,</a:t>
            </a:r>
            <a:endParaRPr sz="1500">
              <a:solidFill>
                <a:schemeClr val="accent3"/>
              </a:solidFill>
              <a:latin typeface="Proxima Nova"/>
              <a:ea typeface="Proxima Nova"/>
              <a:cs typeface="Proxima Nova"/>
              <a:sym typeface="Proxima Nova"/>
            </a:endParaRPr>
          </a:p>
          <a:p>
            <a:pPr marL="0" lvl="0" indent="0" algn="l" rtl="0">
              <a:spcBef>
                <a:spcPts val="0"/>
              </a:spcBef>
              <a:spcAft>
                <a:spcPts val="0"/>
              </a:spcAft>
              <a:buNone/>
            </a:pPr>
            <a:r>
              <a:rPr lang="en" sz="1500">
                <a:solidFill>
                  <a:schemeClr val="accent3"/>
                </a:solidFill>
                <a:latin typeface="Proxima Nova"/>
                <a:ea typeface="Proxima Nova"/>
                <a:cs typeface="Proxima Nova"/>
                <a:sym typeface="Proxima Nova"/>
              </a:rPr>
              <a:t>Try again</a:t>
            </a:r>
            <a:endParaRPr sz="1500">
              <a:solidFill>
                <a:schemeClr val="accent3"/>
              </a:solidFill>
              <a:latin typeface="Proxima Nova"/>
              <a:ea typeface="Proxima Nova"/>
              <a:cs typeface="Proxima Nova"/>
              <a:sym typeface="Proxima Nova"/>
            </a:endParaRPr>
          </a:p>
        </p:txBody>
      </p:sp>
      <p:pic>
        <p:nvPicPr>
          <p:cNvPr id="236" name="Google Shape;236;p26"/>
          <p:cNvPicPr preferRelativeResize="0"/>
          <p:nvPr/>
        </p:nvPicPr>
        <p:blipFill>
          <a:blip r:embed="rId4">
            <a:alphaModFix/>
          </a:blip>
          <a:stretch>
            <a:fillRect/>
          </a:stretch>
        </p:blipFill>
        <p:spPr>
          <a:xfrm rot="-8" flipH="1">
            <a:off x="6566924" y="3666351"/>
            <a:ext cx="1000851" cy="876541"/>
          </a:xfrm>
          <a:prstGeom prst="rect">
            <a:avLst/>
          </a:prstGeom>
          <a:noFill/>
          <a:ln>
            <a:noFill/>
          </a:ln>
        </p:spPr>
      </p:pic>
      <p:sp>
        <p:nvSpPr>
          <p:cNvPr id="237" name="Google Shape;237;p26"/>
          <p:cNvSpPr txBox="1"/>
          <p:nvPr/>
        </p:nvSpPr>
        <p:spPr>
          <a:xfrm>
            <a:off x="5773800" y="3881425"/>
            <a:ext cx="446400" cy="446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700">
                <a:solidFill>
                  <a:schemeClr val="accent3"/>
                </a:solidFill>
                <a:latin typeface="Proxima Nova"/>
                <a:ea typeface="Proxima Nova"/>
                <a:cs typeface="Proxima Nova"/>
                <a:sym typeface="Proxima Nova"/>
              </a:rPr>
              <a:t>….</a:t>
            </a:r>
            <a:endParaRPr sz="1700">
              <a:solidFill>
                <a:schemeClr val="accent3"/>
              </a:solidFill>
              <a:latin typeface="Proxima Nova"/>
              <a:ea typeface="Proxima Nova"/>
              <a:cs typeface="Proxima Nova"/>
              <a:sym typeface="Proxima Nova"/>
            </a:endParaRPr>
          </a:p>
        </p:txBody>
      </p:sp>
      <p:sp>
        <p:nvSpPr>
          <p:cNvPr id="238" name="Google Shape;238;p26"/>
          <p:cNvSpPr/>
          <p:nvPr/>
        </p:nvSpPr>
        <p:spPr>
          <a:xfrm rot="-5400000">
            <a:off x="6898050" y="2002475"/>
            <a:ext cx="421800" cy="168000"/>
          </a:xfrm>
          <a:prstGeom prst="lef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Proxima Nova"/>
              <a:ea typeface="Proxima Nova"/>
              <a:cs typeface="Proxima Nova"/>
              <a:sym typeface="Proxima Nova"/>
            </a:endParaRPr>
          </a:p>
        </p:txBody>
      </p:sp>
      <p:sp>
        <p:nvSpPr>
          <p:cNvPr id="239" name="Google Shape;239;p26"/>
          <p:cNvSpPr/>
          <p:nvPr/>
        </p:nvSpPr>
        <p:spPr>
          <a:xfrm rot="-5400000">
            <a:off x="6898050" y="3374075"/>
            <a:ext cx="421800" cy="168000"/>
          </a:xfrm>
          <a:prstGeom prst="lef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Proxima Nova"/>
              <a:ea typeface="Proxima Nova"/>
              <a:cs typeface="Proxima Nova"/>
              <a:sym typeface="Proxima Nova"/>
            </a:endParaRPr>
          </a:p>
        </p:txBody>
      </p:sp>
      <p:sp>
        <p:nvSpPr>
          <p:cNvPr id="240" name="Google Shape;240;p26"/>
          <p:cNvSpPr txBox="1"/>
          <p:nvPr/>
        </p:nvSpPr>
        <p:spPr>
          <a:xfrm>
            <a:off x="7312575" y="1903225"/>
            <a:ext cx="746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accent3"/>
                </a:solidFill>
                <a:latin typeface="Proxima Nova"/>
                <a:ea typeface="Proxima Nova"/>
                <a:cs typeface="Proxima Nova"/>
                <a:sym typeface="Proxima Nova"/>
              </a:rPr>
              <a:t>20 sec</a:t>
            </a:r>
            <a:endParaRPr>
              <a:solidFill>
                <a:schemeClr val="accent3"/>
              </a:solidFill>
              <a:latin typeface="Proxima Nova"/>
              <a:ea typeface="Proxima Nova"/>
              <a:cs typeface="Proxima Nova"/>
              <a:sym typeface="Proxima Nova"/>
            </a:endParaRPr>
          </a:p>
        </p:txBody>
      </p:sp>
      <p:sp>
        <p:nvSpPr>
          <p:cNvPr id="241" name="Google Shape;241;p26"/>
          <p:cNvSpPr txBox="1"/>
          <p:nvPr/>
        </p:nvSpPr>
        <p:spPr>
          <a:xfrm>
            <a:off x="7312575" y="3198625"/>
            <a:ext cx="746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accent3"/>
                </a:solidFill>
                <a:latin typeface="Proxima Nova"/>
                <a:ea typeface="Proxima Nova"/>
                <a:cs typeface="Proxima Nova"/>
                <a:sym typeface="Proxima Nova"/>
              </a:rPr>
              <a:t>20 sec</a:t>
            </a:r>
            <a:endParaRPr>
              <a:solidFill>
                <a:schemeClr val="accent3"/>
              </a:solidFill>
              <a:latin typeface="Proxima Nova"/>
              <a:ea typeface="Proxima Nova"/>
              <a:cs typeface="Proxima Nova"/>
              <a:sym typeface="Proxima Nova"/>
            </a:endParaRPr>
          </a:p>
        </p:txBody>
      </p:sp>
      <p:sp>
        <p:nvSpPr>
          <p:cNvPr id="242" name="Google Shape;242;p26"/>
          <p:cNvSpPr/>
          <p:nvPr/>
        </p:nvSpPr>
        <p:spPr>
          <a:xfrm rot="10800000">
            <a:off x="76298" y="1154000"/>
            <a:ext cx="783000" cy="3435000"/>
          </a:xfrm>
          <a:prstGeom prst="curvedLeftArrow">
            <a:avLst>
              <a:gd name="adj1" fmla="val 25000"/>
              <a:gd name="adj2" fmla="val 50000"/>
              <a:gd name="adj3" fmla="val 25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Proxima Nova"/>
              <a:ea typeface="Proxima Nova"/>
              <a:cs typeface="Proxima Nova"/>
              <a:sym typeface="Proxima Nova"/>
            </a:endParaRPr>
          </a:p>
        </p:txBody>
      </p:sp>
      <p:cxnSp>
        <p:nvCxnSpPr>
          <p:cNvPr id="243" name="Google Shape;243;p26"/>
          <p:cNvCxnSpPr>
            <a:stCxn id="230" idx="1"/>
            <a:endCxn id="232" idx="3"/>
          </p:cNvCxnSpPr>
          <p:nvPr/>
        </p:nvCxnSpPr>
        <p:spPr>
          <a:xfrm flipH="1">
            <a:off x="3977625" y="1363725"/>
            <a:ext cx="1403400" cy="879300"/>
          </a:xfrm>
          <a:prstGeom prst="straightConnector1">
            <a:avLst/>
          </a:prstGeom>
          <a:noFill/>
          <a:ln w="9525" cap="flat" cmpd="sng">
            <a:solidFill>
              <a:schemeClr val="dk2"/>
            </a:solidFill>
            <a:prstDash val="solid"/>
            <a:round/>
            <a:headEnd type="none" w="med" len="med"/>
            <a:tailEnd type="triangle" w="med" len="med"/>
          </a:ln>
        </p:spPr>
      </p:cxnSp>
      <p:sp>
        <p:nvSpPr>
          <p:cNvPr id="244" name="Google Shape;244;p26"/>
          <p:cNvSpPr/>
          <p:nvPr/>
        </p:nvSpPr>
        <p:spPr>
          <a:xfrm rot="5402414">
            <a:off x="462744" y="2243125"/>
            <a:ext cx="427200" cy="230100"/>
          </a:xfrm>
          <a:prstGeom prst="curvedUpArrow">
            <a:avLst>
              <a:gd name="adj1" fmla="val 25000"/>
              <a:gd name="adj2" fmla="val 50000"/>
              <a:gd name="adj3" fmla="val 25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Proxima Nova"/>
              <a:ea typeface="Proxima Nova"/>
              <a:cs typeface="Proxima Nova"/>
              <a:sym typeface="Proxima Nova"/>
            </a:endParaRPr>
          </a:p>
        </p:txBody>
      </p:sp>
      <p:cxnSp>
        <p:nvCxnSpPr>
          <p:cNvPr id="245" name="Google Shape;245;p26"/>
          <p:cNvCxnSpPr>
            <a:stCxn id="232" idx="3"/>
            <a:endCxn id="231" idx="1"/>
          </p:cNvCxnSpPr>
          <p:nvPr/>
        </p:nvCxnSpPr>
        <p:spPr>
          <a:xfrm>
            <a:off x="3977650" y="2243075"/>
            <a:ext cx="1796100" cy="566100"/>
          </a:xfrm>
          <a:prstGeom prst="straightConnector1">
            <a:avLst/>
          </a:prstGeom>
          <a:noFill/>
          <a:ln w="9525" cap="flat" cmpd="sng">
            <a:solidFill>
              <a:schemeClr val="dk2"/>
            </a:solidFill>
            <a:prstDash val="solid"/>
            <a:round/>
            <a:headEnd type="none" w="med" len="med"/>
            <a:tailEnd type="triangle" w="med" len="med"/>
          </a:ln>
        </p:spPr>
      </p:cxnSp>
      <p:cxnSp>
        <p:nvCxnSpPr>
          <p:cNvPr id="246" name="Google Shape;246;p26"/>
          <p:cNvCxnSpPr>
            <a:stCxn id="231" idx="1"/>
          </p:cNvCxnSpPr>
          <p:nvPr/>
        </p:nvCxnSpPr>
        <p:spPr>
          <a:xfrm flipH="1">
            <a:off x="4066800" y="2809225"/>
            <a:ext cx="1707000" cy="510000"/>
          </a:xfrm>
          <a:prstGeom prst="straightConnector1">
            <a:avLst/>
          </a:prstGeom>
          <a:noFill/>
          <a:ln w="9525" cap="flat" cmpd="sng">
            <a:solidFill>
              <a:schemeClr val="dk2"/>
            </a:solidFill>
            <a:prstDash val="solid"/>
            <a:round/>
            <a:headEnd type="none" w="med" len="med"/>
            <a:tailEnd type="triangle" w="med" len="med"/>
          </a:ln>
        </p:spPr>
      </p:cxnSp>
      <p:cxnSp>
        <p:nvCxnSpPr>
          <p:cNvPr id="247" name="Google Shape;247;p26"/>
          <p:cNvCxnSpPr>
            <a:endCxn id="237" idx="1"/>
          </p:cNvCxnSpPr>
          <p:nvPr/>
        </p:nvCxnSpPr>
        <p:spPr>
          <a:xfrm>
            <a:off x="4084500" y="3310225"/>
            <a:ext cx="1689300" cy="794400"/>
          </a:xfrm>
          <a:prstGeom prst="straightConnector1">
            <a:avLst/>
          </a:prstGeom>
          <a:noFill/>
          <a:ln w="9525" cap="flat" cmpd="sng">
            <a:solidFill>
              <a:schemeClr val="dk2"/>
            </a:solidFill>
            <a:prstDash val="solid"/>
            <a:round/>
            <a:headEnd type="none" w="med" len="med"/>
            <a:tailEnd type="triangle" w="med" len="med"/>
          </a:ln>
        </p:spPr>
      </p:cxnSp>
      <p:cxnSp>
        <p:nvCxnSpPr>
          <p:cNvPr id="248" name="Google Shape;248;p26"/>
          <p:cNvCxnSpPr>
            <a:stCxn id="237" idx="1"/>
          </p:cNvCxnSpPr>
          <p:nvPr/>
        </p:nvCxnSpPr>
        <p:spPr>
          <a:xfrm flipH="1">
            <a:off x="4307100" y="4104625"/>
            <a:ext cx="1466700" cy="5673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mc:AlternateContent xmlns:mc="http://schemas.openxmlformats.org/markup-compatibility/2006" xmlns:p14="http://schemas.microsoft.com/office/powerpoint/2010/main">
    <mc:Choice Requires="p14">
      <p:transition spd="slow" p14:dur="2000" advTm="20000"/>
    </mc:Choice>
    <mc:Fallback xmlns="">
      <p:transition spd="slow" advTm="20000"/>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Google Shape;253;p27"/>
          <p:cNvSpPr txBox="1">
            <a:spLocks noGrp="1"/>
          </p:cNvSpPr>
          <p:nvPr>
            <p:ph type="title"/>
          </p:nvPr>
        </p:nvSpPr>
        <p:spPr>
          <a:xfrm>
            <a:off x="311700" y="19585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How Marvin Works -4</a:t>
            </a:r>
            <a:endParaRPr/>
          </a:p>
        </p:txBody>
      </p:sp>
      <p:pic>
        <p:nvPicPr>
          <p:cNvPr id="254" name="Google Shape;254;p27"/>
          <p:cNvPicPr preferRelativeResize="0"/>
          <p:nvPr/>
        </p:nvPicPr>
        <p:blipFill>
          <a:blip r:embed="rId3">
            <a:alphaModFix/>
          </a:blip>
          <a:stretch>
            <a:fillRect/>
          </a:stretch>
        </p:blipFill>
        <p:spPr>
          <a:xfrm>
            <a:off x="1283200" y="1135125"/>
            <a:ext cx="746451" cy="716423"/>
          </a:xfrm>
          <a:prstGeom prst="rect">
            <a:avLst/>
          </a:prstGeom>
          <a:noFill/>
          <a:ln>
            <a:noFill/>
          </a:ln>
        </p:spPr>
      </p:pic>
      <p:pic>
        <p:nvPicPr>
          <p:cNvPr id="255" name="Google Shape;255;p27"/>
          <p:cNvPicPr preferRelativeResize="0"/>
          <p:nvPr/>
        </p:nvPicPr>
        <p:blipFill>
          <a:blip r:embed="rId4">
            <a:alphaModFix/>
          </a:blip>
          <a:stretch>
            <a:fillRect/>
          </a:stretch>
        </p:blipFill>
        <p:spPr>
          <a:xfrm rot="-8" flipH="1">
            <a:off x="6947924" y="1382651"/>
            <a:ext cx="1000851" cy="876541"/>
          </a:xfrm>
          <a:prstGeom prst="rect">
            <a:avLst/>
          </a:prstGeom>
          <a:noFill/>
          <a:ln>
            <a:noFill/>
          </a:ln>
        </p:spPr>
      </p:pic>
      <p:pic>
        <p:nvPicPr>
          <p:cNvPr id="256" name="Google Shape;256;p27"/>
          <p:cNvPicPr preferRelativeResize="0"/>
          <p:nvPr/>
        </p:nvPicPr>
        <p:blipFill>
          <a:blip r:embed="rId3">
            <a:alphaModFix/>
          </a:blip>
          <a:stretch>
            <a:fillRect/>
          </a:stretch>
        </p:blipFill>
        <p:spPr>
          <a:xfrm>
            <a:off x="1283200" y="2523349"/>
            <a:ext cx="746452" cy="716421"/>
          </a:xfrm>
          <a:prstGeom prst="rect">
            <a:avLst/>
          </a:prstGeom>
          <a:noFill/>
          <a:ln>
            <a:noFill/>
          </a:ln>
        </p:spPr>
      </p:pic>
      <p:sp>
        <p:nvSpPr>
          <p:cNvPr id="257" name="Google Shape;257;p27"/>
          <p:cNvSpPr txBox="1"/>
          <p:nvPr/>
        </p:nvSpPr>
        <p:spPr>
          <a:xfrm>
            <a:off x="5838225" y="1597725"/>
            <a:ext cx="1000800" cy="446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700">
                <a:solidFill>
                  <a:schemeClr val="accent3"/>
                </a:solidFill>
                <a:latin typeface="Proxima Nova"/>
                <a:ea typeface="Proxima Nova"/>
                <a:cs typeface="Proxima Nova"/>
                <a:sym typeface="Proxima Nova"/>
              </a:rPr>
              <a:t>Kelvin!!</a:t>
            </a:r>
            <a:endParaRPr sz="1700">
              <a:solidFill>
                <a:schemeClr val="accent3"/>
              </a:solidFill>
              <a:latin typeface="Proxima Nova"/>
              <a:ea typeface="Proxima Nova"/>
              <a:cs typeface="Proxima Nova"/>
              <a:sym typeface="Proxima Nova"/>
            </a:endParaRPr>
          </a:p>
        </p:txBody>
      </p:sp>
      <p:sp>
        <p:nvSpPr>
          <p:cNvPr id="258" name="Google Shape;258;p27"/>
          <p:cNvSpPr txBox="1"/>
          <p:nvPr/>
        </p:nvSpPr>
        <p:spPr>
          <a:xfrm>
            <a:off x="2169850" y="2519950"/>
            <a:ext cx="2523300" cy="877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solidFill>
                  <a:schemeClr val="accent3"/>
                </a:solidFill>
                <a:latin typeface="Proxima Nova"/>
                <a:ea typeface="Proxima Nova"/>
                <a:cs typeface="Proxima Nova"/>
                <a:sym typeface="Proxima Nova"/>
              </a:rPr>
              <a:t>My name is Marvin.</a:t>
            </a:r>
            <a:endParaRPr sz="1500">
              <a:solidFill>
                <a:schemeClr val="accent3"/>
              </a:solidFill>
              <a:latin typeface="Proxima Nova"/>
              <a:ea typeface="Proxima Nova"/>
              <a:cs typeface="Proxima Nova"/>
              <a:sym typeface="Proxima Nova"/>
            </a:endParaRPr>
          </a:p>
          <a:p>
            <a:pPr marL="0" lvl="0" indent="0" algn="l" rtl="0">
              <a:spcBef>
                <a:spcPts val="0"/>
              </a:spcBef>
              <a:spcAft>
                <a:spcPts val="0"/>
              </a:spcAft>
              <a:buNone/>
            </a:pPr>
            <a:r>
              <a:rPr lang="en" sz="1500">
                <a:solidFill>
                  <a:schemeClr val="accent3"/>
                </a:solidFill>
                <a:latin typeface="Proxima Nova"/>
                <a:ea typeface="Proxima Nova"/>
                <a:cs typeface="Proxima Nova"/>
                <a:sym typeface="Proxima Nova"/>
              </a:rPr>
              <a:t>If you have any questions,</a:t>
            </a:r>
            <a:endParaRPr sz="1500">
              <a:solidFill>
                <a:schemeClr val="accent3"/>
              </a:solidFill>
              <a:latin typeface="Proxima Nova"/>
              <a:ea typeface="Proxima Nova"/>
              <a:cs typeface="Proxima Nova"/>
              <a:sym typeface="Proxima Nova"/>
            </a:endParaRPr>
          </a:p>
          <a:p>
            <a:pPr marL="0" lvl="0" indent="0" algn="l" rtl="0">
              <a:spcBef>
                <a:spcPts val="0"/>
              </a:spcBef>
              <a:spcAft>
                <a:spcPts val="0"/>
              </a:spcAft>
              <a:buNone/>
            </a:pPr>
            <a:r>
              <a:rPr lang="en" sz="1500">
                <a:solidFill>
                  <a:schemeClr val="accent3"/>
                </a:solidFill>
                <a:latin typeface="Proxima Nova"/>
                <a:ea typeface="Proxima Nova"/>
                <a:cs typeface="Proxima Nova"/>
                <a:sym typeface="Proxima Nova"/>
              </a:rPr>
              <a:t>call my name.</a:t>
            </a:r>
            <a:endParaRPr sz="1500">
              <a:solidFill>
                <a:schemeClr val="accent3"/>
              </a:solidFill>
              <a:latin typeface="Proxima Nova"/>
              <a:ea typeface="Proxima Nova"/>
              <a:cs typeface="Proxima Nova"/>
              <a:sym typeface="Proxima Nova"/>
            </a:endParaRPr>
          </a:p>
        </p:txBody>
      </p:sp>
      <p:pic>
        <p:nvPicPr>
          <p:cNvPr id="259" name="Google Shape;259;p27"/>
          <p:cNvPicPr preferRelativeResize="0"/>
          <p:nvPr/>
        </p:nvPicPr>
        <p:blipFill>
          <a:blip r:embed="rId3">
            <a:alphaModFix/>
          </a:blip>
          <a:stretch>
            <a:fillRect/>
          </a:stretch>
        </p:blipFill>
        <p:spPr>
          <a:xfrm rot="-3051623">
            <a:off x="1236450" y="4011724"/>
            <a:ext cx="746452" cy="716421"/>
          </a:xfrm>
          <a:prstGeom prst="rect">
            <a:avLst/>
          </a:prstGeom>
          <a:noFill/>
          <a:ln>
            <a:noFill/>
          </a:ln>
        </p:spPr>
      </p:pic>
      <p:sp>
        <p:nvSpPr>
          <p:cNvPr id="260" name="Google Shape;260;p27"/>
          <p:cNvSpPr txBox="1"/>
          <p:nvPr/>
        </p:nvSpPr>
        <p:spPr>
          <a:xfrm>
            <a:off x="2123100" y="4094000"/>
            <a:ext cx="22650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solidFill>
                  <a:schemeClr val="accent3"/>
                </a:solidFill>
                <a:latin typeface="Proxima Nova"/>
                <a:ea typeface="Proxima Nova"/>
                <a:cs typeface="Proxima Nova"/>
                <a:sym typeface="Proxima Nova"/>
              </a:rPr>
              <a:t>Hello, I am Marvin. </a:t>
            </a:r>
            <a:endParaRPr sz="1500">
              <a:solidFill>
                <a:schemeClr val="accent3"/>
              </a:solidFill>
              <a:latin typeface="Proxima Nova"/>
              <a:ea typeface="Proxima Nova"/>
              <a:cs typeface="Proxima Nova"/>
              <a:sym typeface="Proxima Nova"/>
            </a:endParaRPr>
          </a:p>
          <a:p>
            <a:pPr marL="0" lvl="0" indent="0" algn="l" rtl="0">
              <a:spcBef>
                <a:spcPts val="0"/>
              </a:spcBef>
              <a:spcAft>
                <a:spcPts val="0"/>
              </a:spcAft>
              <a:buNone/>
            </a:pPr>
            <a:r>
              <a:rPr lang="en" sz="1500">
                <a:solidFill>
                  <a:schemeClr val="accent3"/>
                </a:solidFill>
                <a:latin typeface="Proxima Nova"/>
                <a:ea typeface="Proxima Nova"/>
                <a:cs typeface="Proxima Nova"/>
                <a:sym typeface="Proxima Nova"/>
              </a:rPr>
              <a:t>Do you need any help?</a:t>
            </a:r>
            <a:endParaRPr sz="1500">
              <a:solidFill>
                <a:schemeClr val="accent3"/>
              </a:solidFill>
              <a:latin typeface="Proxima Nova"/>
              <a:ea typeface="Proxima Nova"/>
              <a:cs typeface="Proxima Nova"/>
              <a:sym typeface="Proxima Nova"/>
            </a:endParaRPr>
          </a:p>
        </p:txBody>
      </p:sp>
      <p:pic>
        <p:nvPicPr>
          <p:cNvPr id="261" name="Google Shape;261;p27"/>
          <p:cNvPicPr preferRelativeResize="0"/>
          <p:nvPr/>
        </p:nvPicPr>
        <p:blipFill>
          <a:blip r:embed="rId4">
            <a:alphaModFix/>
          </a:blip>
          <a:stretch>
            <a:fillRect/>
          </a:stretch>
        </p:blipFill>
        <p:spPr>
          <a:xfrm rot="-8" flipH="1">
            <a:off x="6947924" y="3287651"/>
            <a:ext cx="1000851" cy="876541"/>
          </a:xfrm>
          <a:prstGeom prst="rect">
            <a:avLst/>
          </a:prstGeom>
          <a:noFill/>
          <a:ln>
            <a:noFill/>
          </a:ln>
        </p:spPr>
      </p:pic>
      <p:sp>
        <p:nvSpPr>
          <p:cNvPr id="262" name="Google Shape;262;p27"/>
          <p:cNvSpPr txBox="1"/>
          <p:nvPr/>
        </p:nvSpPr>
        <p:spPr>
          <a:xfrm>
            <a:off x="5838225" y="3502725"/>
            <a:ext cx="1000800" cy="446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700">
                <a:solidFill>
                  <a:schemeClr val="accent3"/>
                </a:solidFill>
                <a:latin typeface="Proxima Nova"/>
                <a:ea typeface="Proxima Nova"/>
                <a:cs typeface="Proxima Nova"/>
                <a:sym typeface="Proxima Nova"/>
              </a:rPr>
              <a:t>Marvin!!</a:t>
            </a:r>
            <a:endParaRPr sz="1700">
              <a:solidFill>
                <a:schemeClr val="accent3"/>
              </a:solidFill>
              <a:latin typeface="Proxima Nova"/>
              <a:ea typeface="Proxima Nova"/>
              <a:cs typeface="Proxima Nova"/>
              <a:sym typeface="Proxima Nova"/>
            </a:endParaRPr>
          </a:p>
        </p:txBody>
      </p:sp>
      <p:sp>
        <p:nvSpPr>
          <p:cNvPr id="263" name="Google Shape;263;p27"/>
          <p:cNvSpPr/>
          <p:nvPr/>
        </p:nvSpPr>
        <p:spPr>
          <a:xfrm rot="5402414">
            <a:off x="843744" y="4300525"/>
            <a:ext cx="427200" cy="230100"/>
          </a:xfrm>
          <a:prstGeom prst="curvedUpArrow">
            <a:avLst>
              <a:gd name="adj1" fmla="val 25000"/>
              <a:gd name="adj2" fmla="val 50000"/>
              <a:gd name="adj3" fmla="val 25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Proxima Nova"/>
              <a:ea typeface="Proxima Nova"/>
              <a:cs typeface="Proxima Nova"/>
              <a:sym typeface="Proxima Nova"/>
            </a:endParaRPr>
          </a:p>
        </p:txBody>
      </p:sp>
      <p:cxnSp>
        <p:nvCxnSpPr>
          <p:cNvPr id="264" name="Google Shape;264;p27"/>
          <p:cNvCxnSpPr>
            <a:stCxn id="257" idx="1"/>
            <a:endCxn id="258" idx="3"/>
          </p:cNvCxnSpPr>
          <p:nvPr/>
        </p:nvCxnSpPr>
        <p:spPr>
          <a:xfrm flipH="1">
            <a:off x="4693125" y="1820925"/>
            <a:ext cx="1145100" cy="1137600"/>
          </a:xfrm>
          <a:prstGeom prst="straightConnector1">
            <a:avLst/>
          </a:prstGeom>
          <a:noFill/>
          <a:ln w="9525" cap="flat" cmpd="sng">
            <a:solidFill>
              <a:schemeClr val="dk2"/>
            </a:solidFill>
            <a:prstDash val="solid"/>
            <a:round/>
            <a:headEnd type="none" w="med" len="med"/>
            <a:tailEnd type="triangle" w="med" len="med"/>
          </a:ln>
        </p:spPr>
      </p:cxnSp>
      <p:cxnSp>
        <p:nvCxnSpPr>
          <p:cNvPr id="265" name="Google Shape;265;p27"/>
          <p:cNvCxnSpPr>
            <a:endCxn id="262" idx="1"/>
          </p:cNvCxnSpPr>
          <p:nvPr/>
        </p:nvCxnSpPr>
        <p:spPr>
          <a:xfrm>
            <a:off x="4693125" y="2958525"/>
            <a:ext cx="1145100" cy="767400"/>
          </a:xfrm>
          <a:prstGeom prst="straightConnector1">
            <a:avLst/>
          </a:prstGeom>
          <a:noFill/>
          <a:ln w="9525" cap="flat" cmpd="sng">
            <a:solidFill>
              <a:schemeClr val="dk2"/>
            </a:solidFill>
            <a:prstDash val="solid"/>
            <a:round/>
            <a:headEnd type="none" w="med" len="med"/>
            <a:tailEnd type="triangle" w="med" len="med"/>
          </a:ln>
        </p:spPr>
      </p:cxnSp>
      <p:cxnSp>
        <p:nvCxnSpPr>
          <p:cNvPr id="266" name="Google Shape;266;p27"/>
          <p:cNvCxnSpPr>
            <a:stCxn id="262" idx="1"/>
          </p:cNvCxnSpPr>
          <p:nvPr/>
        </p:nvCxnSpPr>
        <p:spPr>
          <a:xfrm flipH="1">
            <a:off x="4742925" y="3725925"/>
            <a:ext cx="1095300" cy="8124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mc:AlternateContent xmlns:mc="http://schemas.openxmlformats.org/markup-compatibility/2006" xmlns:p14="http://schemas.microsoft.com/office/powerpoint/2010/main">
    <mc:Choice Requires="p14">
      <p:transition spd="slow" p14:dur="2000" advTm="20000"/>
    </mc:Choice>
    <mc:Fallback xmlns="">
      <p:transition spd="slow" advTm="20000"/>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2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Machine States</a:t>
            </a:r>
            <a:endParaRPr/>
          </a:p>
        </p:txBody>
      </p:sp>
      <p:sp>
        <p:nvSpPr>
          <p:cNvPr id="272" name="Google Shape;272;p28"/>
          <p:cNvSpPr txBox="1">
            <a:spLocks noGrp="1"/>
          </p:cNvSpPr>
          <p:nvPr>
            <p:ph type="body" idx="1"/>
          </p:nvPr>
        </p:nvSpPr>
        <p:spPr>
          <a:xfrm>
            <a:off x="5450775" y="3466325"/>
            <a:ext cx="2022600" cy="546900"/>
          </a:xfrm>
          <a:prstGeom prst="rect">
            <a:avLst/>
          </a:prstGeom>
        </p:spPr>
        <p:txBody>
          <a:bodyPr spcFirstLastPara="1" wrap="square" lIns="91425" tIns="91425" rIns="91425" bIns="91425" anchor="t" anchorCtr="0">
            <a:normAutofit/>
          </a:bodyPr>
          <a:lstStyle/>
          <a:p>
            <a:pPr marL="0" lvl="0" indent="0" algn="l" rtl="0">
              <a:lnSpc>
                <a:spcPct val="100000"/>
              </a:lnSpc>
              <a:spcBef>
                <a:spcPts val="0"/>
              </a:spcBef>
              <a:spcAft>
                <a:spcPts val="0"/>
              </a:spcAft>
              <a:buNone/>
            </a:pPr>
            <a:r>
              <a:rPr lang="en"/>
              <a:t>Facing Speaker</a:t>
            </a:r>
            <a:endParaRPr/>
          </a:p>
        </p:txBody>
      </p:sp>
      <p:sp>
        <p:nvSpPr>
          <p:cNvPr id="273" name="Google Shape;273;p28"/>
          <p:cNvSpPr/>
          <p:nvPr/>
        </p:nvSpPr>
        <p:spPr>
          <a:xfrm>
            <a:off x="3693300" y="1623275"/>
            <a:ext cx="1757400" cy="778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Proxima Nova"/>
                <a:ea typeface="Proxima Nova"/>
                <a:cs typeface="Proxima Nova"/>
                <a:sym typeface="Proxima Nova"/>
              </a:rPr>
              <a:t>IDLE</a:t>
            </a:r>
            <a:endParaRPr>
              <a:latin typeface="Proxima Nova"/>
              <a:ea typeface="Proxima Nova"/>
              <a:cs typeface="Proxima Nova"/>
              <a:sym typeface="Proxima Nova"/>
            </a:endParaRPr>
          </a:p>
        </p:txBody>
      </p:sp>
      <p:sp>
        <p:nvSpPr>
          <p:cNvPr id="274" name="Google Shape;274;p28"/>
          <p:cNvSpPr/>
          <p:nvPr/>
        </p:nvSpPr>
        <p:spPr>
          <a:xfrm>
            <a:off x="6362925" y="2471575"/>
            <a:ext cx="1757400" cy="778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Proxima Nova"/>
                <a:ea typeface="Proxima Nova"/>
                <a:cs typeface="Proxima Nova"/>
                <a:sym typeface="Proxima Nova"/>
              </a:rPr>
              <a:t>ROTATING</a:t>
            </a:r>
            <a:endParaRPr>
              <a:latin typeface="Proxima Nova"/>
              <a:ea typeface="Proxima Nova"/>
              <a:cs typeface="Proxima Nova"/>
              <a:sym typeface="Proxima Nova"/>
            </a:endParaRPr>
          </a:p>
        </p:txBody>
      </p:sp>
      <p:sp>
        <p:nvSpPr>
          <p:cNvPr id="275" name="Google Shape;275;p28"/>
          <p:cNvSpPr/>
          <p:nvPr/>
        </p:nvSpPr>
        <p:spPr>
          <a:xfrm>
            <a:off x="3693300" y="3461200"/>
            <a:ext cx="1757400" cy="778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Proxima Nova"/>
                <a:ea typeface="Proxima Nova"/>
                <a:cs typeface="Proxima Nova"/>
                <a:sym typeface="Proxima Nova"/>
              </a:rPr>
              <a:t>LISTENING</a:t>
            </a:r>
            <a:endParaRPr>
              <a:latin typeface="Proxima Nova"/>
              <a:ea typeface="Proxima Nova"/>
              <a:cs typeface="Proxima Nova"/>
              <a:sym typeface="Proxima Nova"/>
            </a:endParaRPr>
          </a:p>
        </p:txBody>
      </p:sp>
      <p:sp>
        <p:nvSpPr>
          <p:cNvPr id="276" name="Google Shape;276;p28"/>
          <p:cNvSpPr/>
          <p:nvPr/>
        </p:nvSpPr>
        <p:spPr>
          <a:xfrm>
            <a:off x="1023675" y="2418025"/>
            <a:ext cx="1811100" cy="8853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Proxima Nova"/>
                <a:ea typeface="Proxima Nova"/>
                <a:cs typeface="Proxima Nova"/>
                <a:sym typeface="Proxima Nova"/>
              </a:rPr>
              <a:t>RESPONDING</a:t>
            </a:r>
            <a:endParaRPr>
              <a:latin typeface="Proxima Nova"/>
              <a:ea typeface="Proxima Nova"/>
              <a:cs typeface="Proxima Nova"/>
              <a:sym typeface="Proxima Nova"/>
            </a:endParaRPr>
          </a:p>
        </p:txBody>
      </p:sp>
      <p:cxnSp>
        <p:nvCxnSpPr>
          <p:cNvPr id="277" name="Google Shape;277;p28"/>
          <p:cNvCxnSpPr>
            <a:stCxn id="273" idx="3"/>
            <a:endCxn id="274" idx="0"/>
          </p:cNvCxnSpPr>
          <p:nvPr/>
        </p:nvCxnSpPr>
        <p:spPr>
          <a:xfrm>
            <a:off x="5450700" y="2012375"/>
            <a:ext cx="1791000" cy="459300"/>
          </a:xfrm>
          <a:prstGeom prst="bentConnector2">
            <a:avLst/>
          </a:prstGeom>
          <a:noFill/>
          <a:ln w="9525" cap="flat" cmpd="sng">
            <a:solidFill>
              <a:schemeClr val="dk2"/>
            </a:solidFill>
            <a:prstDash val="solid"/>
            <a:round/>
            <a:headEnd type="none" w="med" len="med"/>
            <a:tailEnd type="none" w="med" len="med"/>
          </a:ln>
        </p:spPr>
      </p:cxnSp>
      <p:cxnSp>
        <p:nvCxnSpPr>
          <p:cNvPr id="278" name="Google Shape;278;p28"/>
          <p:cNvCxnSpPr>
            <a:stCxn id="274" idx="2"/>
            <a:endCxn id="275" idx="3"/>
          </p:cNvCxnSpPr>
          <p:nvPr/>
        </p:nvCxnSpPr>
        <p:spPr>
          <a:xfrm rot="5400000">
            <a:off x="6045825" y="2654575"/>
            <a:ext cx="600600" cy="1791000"/>
          </a:xfrm>
          <a:prstGeom prst="bentConnector2">
            <a:avLst/>
          </a:prstGeom>
          <a:noFill/>
          <a:ln w="9525" cap="flat" cmpd="sng">
            <a:solidFill>
              <a:schemeClr val="dk2"/>
            </a:solidFill>
            <a:prstDash val="solid"/>
            <a:round/>
            <a:headEnd type="none" w="med" len="med"/>
            <a:tailEnd type="none" w="med" len="med"/>
          </a:ln>
        </p:spPr>
      </p:cxnSp>
      <p:cxnSp>
        <p:nvCxnSpPr>
          <p:cNvPr id="279" name="Google Shape;279;p28"/>
          <p:cNvCxnSpPr>
            <a:stCxn id="275" idx="1"/>
            <a:endCxn id="276" idx="2"/>
          </p:cNvCxnSpPr>
          <p:nvPr/>
        </p:nvCxnSpPr>
        <p:spPr>
          <a:xfrm rot="10800000">
            <a:off x="1929300" y="3303400"/>
            <a:ext cx="1764000" cy="546900"/>
          </a:xfrm>
          <a:prstGeom prst="bentConnector2">
            <a:avLst/>
          </a:prstGeom>
          <a:noFill/>
          <a:ln w="9525" cap="flat" cmpd="sng">
            <a:solidFill>
              <a:schemeClr val="dk2"/>
            </a:solidFill>
            <a:prstDash val="solid"/>
            <a:round/>
            <a:headEnd type="none" w="med" len="med"/>
            <a:tailEnd type="none" w="med" len="med"/>
          </a:ln>
        </p:spPr>
      </p:cxnSp>
      <p:cxnSp>
        <p:nvCxnSpPr>
          <p:cNvPr id="280" name="Google Shape;280;p28"/>
          <p:cNvCxnSpPr>
            <a:stCxn id="276" idx="0"/>
            <a:endCxn id="273" idx="1"/>
          </p:cNvCxnSpPr>
          <p:nvPr/>
        </p:nvCxnSpPr>
        <p:spPr>
          <a:xfrm rot="-5400000">
            <a:off x="2608425" y="1333225"/>
            <a:ext cx="405600" cy="1764000"/>
          </a:xfrm>
          <a:prstGeom prst="bentConnector2">
            <a:avLst/>
          </a:prstGeom>
          <a:noFill/>
          <a:ln w="9525" cap="flat" cmpd="sng">
            <a:solidFill>
              <a:schemeClr val="dk2"/>
            </a:solidFill>
            <a:prstDash val="solid"/>
            <a:round/>
            <a:headEnd type="none" w="med" len="med"/>
            <a:tailEnd type="none" w="med" len="med"/>
          </a:ln>
        </p:spPr>
      </p:cxnSp>
      <p:cxnSp>
        <p:nvCxnSpPr>
          <p:cNvPr id="281" name="Google Shape;281;p28"/>
          <p:cNvCxnSpPr>
            <a:stCxn id="273" idx="3"/>
          </p:cNvCxnSpPr>
          <p:nvPr/>
        </p:nvCxnSpPr>
        <p:spPr>
          <a:xfrm>
            <a:off x="5450700" y="2012375"/>
            <a:ext cx="1109400" cy="0"/>
          </a:xfrm>
          <a:prstGeom prst="straightConnector1">
            <a:avLst/>
          </a:prstGeom>
          <a:noFill/>
          <a:ln w="9525" cap="flat" cmpd="sng">
            <a:solidFill>
              <a:schemeClr val="dk2"/>
            </a:solidFill>
            <a:prstDash val="solid"/>
            <a:round/>
            <a:headEnd type="none" w="med" len="med"/>
            <a:tailEnd type="triangle" w="med" len="med"/>
          </a:ln>
        </p:spPr>
      </p:cxnSp>
      <p:cxnSp>
        <p:nvCxnSpPr>
          <p:cNvPr id="282" name="Google Shape;282;p28"/>
          <p:cNvCxnSpPr/>
          <p:nvPr/>
        </p:nvCxnSpPr>
        <p:spPr>
          <a:xfrm>
            <a:off x="7239375" y="3270775"/>
            <a:ext cx="4500" cy="558600"/>
          </a:xfrm>
          <a:prstGeom prst="straightConnector1">
            <a:avLst/>
          </a:prstGeom>
          <a:noFill/>
          <a:ln w="9525" cap="flat" cmpd="sng">
            <a:solidFill>
              <a:schemeClr val="dk2"/>
            </a:solidFill>
            <a:prstDash val="solid"/>
            <a:round/>
            <a:headEnd type="none" w="med" len="med"/>
            <a:tailEnd type="triangle" w="med" len="med"/>
          </a:ln>
        </p:spPr>
      </p:cxnSp>
      <p:cxnSp>
        <p:nvCxnSpPr>
          <p:cNvPr id="283" name="Google Shape;283;p28"/>
          <p:cNvCxnSpPr/>
          <p:nvPr/>
        </p:nvCxnSpPr>
        <p:spPr>
          <a:xfrm rot="10800000" flipH="1">
            <a:off x="1929150" y="2066125"/>
            <a:ext cx="2700" cy="351900"/>
          </a:xfrm>
          <a:prstGeom prst="straightConnector1">
            <a:avLst/>
          </a:prstGeom>
          <a:noFill/>
          <a:ln w="9525" cap="flat" cmpd="sng">
            <a:solidFill>
              <a:schemeClr val="dk2"/>
            </a:solidFill>
            <a:prstDash val="solid"/>
            <a:round/>
            <a:headEnd type="none" w="med" len="med"/>
            <a:tailEnd type="triangle" w="med" len="med"/>
          </a:ln>
        </p:spPr>
      </p:cxnSp>
      <p:cxnSp>
        <p:nvCxnSpPr>
          <p:cNvPr id="284" name="Google Shape;284;p28"/>
          <p:cNvCxnSpPr>
            <a:stCxn id="275" idx="1"/>
          </p:cNvCxnSpPr>
          <p:nvPr/>
        </p:nvCxnSpPr>
        <p:spPr>
          <a:xfrm rot="10800000">
            <a:off x="2803800" y="3850300"/>
            <a:ext cx="889500" cy="0"/>
          </a:xfrm>
          <a:prstGeom prst="straightConnector1">
            <a:avLst/>
          </a:prstGeom>
          <a:noFill/>
          <a:ln w="9525" cap="flat" cmpd="sng">
            <a:solidFill>
              <a:schemeClr val="dk2"/>
            </a:solidFill>
            <a:prstDash val="solid"/>
            <a:round/>
            <a:headEnd type="none" w="med" len="med"/>
            <a:tailEnd type="triangle" w="med" len="med"/>
          </a:ln>
        </p:spPr>
      </p:cxnSp>
      <p:sp>
        <p:nvSpPr>
          <p:cNvPr id="285" name="Google Shape;285;p28"/>
          <p:cNvSpPr txBox="1"/>
          <p:nvPr/>
        </p:nvSpPr>
        <p:spPr>
          <a:xfrm>
            <a:off x="5450775" y="1623275"/>
            <a:ext cx="2558400" cy="778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accent3"/>
                </a:solidFill>
                <a:latin typeface="Proxima Nova"/>
                <a:ea typeface="Proxima Nova"/>
                <a:cs typeface="Proxima Nova"/>
                <a:sym typeface="Proxima Nova"/>
              </a:rPr>
              <a:t>Keyword: “Marvin”</a:t>
            </a:r>
            <a:endParaRPr sz="1800">
              <a:solidFill>
                <a:schemeClr val="accent3"/>
              </a:solidFill>
              <a:latin typeface="Proxima Nova"/>
              <a:ea typeface="Proxima Nova"/>
              <a:cs typeface="Proxima Nova"/>
              <a:sym typeface="Proxima Nova"/>
            </a:endParaRPr>
          </a:p>
        </p:txBody>
      </p:sp>
      <p:sp>
        <p:nvSpPr>
          <p:cNvPr id="286" name="Google Shape;286;p28"/>
          <p:cNvSpPr txBox="1">
            <a:spLocks noGrp="1"/>
          </p:cNvSpPr>
          <p:nvPr>
            <p:ph type="body" idx="1"/>
          </p:nvPr>
        </p:nvSpPr>
        <p:spPr>
          <a:xfrm>
            <a:off x="1929150" y="3466325"/>
            <a:ext cx="1907700" cy="459300"/>
          </a:xfrm>
          <a:prstGeom prst="rect">
            <a:avLst/>
          </a:prstGeom>
        </p:spPr>
        <p:txBody>
          <a:bodyPr spcFirstLastPara="1" wrap="square" lIns="91425" tIns="91425" rIns="91425" bIns="91425" anchor="t" anchorCtr="0">
            <a:normAutofit fontScale="85000" lnSpcReduction="10000"/>
          </a:bodyPr>
          <a:lstStyle/>
          <a:p>
            <a:pPr marL="0" lvl="0" indent="0" algn="l" rtl="0">
              <a:lnSpc>
                <a:spcPct val="100000"/>
              </a:lnSpc>
              <a:spcBef>
                <a:spcPts val="0"/>
              </a:spcBef>
              <a:spcAft>
                <a:spcPts val="0"/>
              </a:spcAft>
              <a:buNone/>
            </a:pPr>
            <a:r>
              <a:rPr lang="en"/>
              <a:t>Question Received</a:t>
            </a:r>
            <a:endParaRPr/>
          </a:p>
        </p:txBody>
      </p:sp>
      <p:sp>
        <p:nvSpPr>
          <p:cNvPr id="287" name="Google Shape;287;p28"/>
          <p:cNvSpPr txBox="1">
            <a:spLocks noGrp="1"/>
          </p:cNvSpPr>
          <p:nvPr>
            <p:ph type="body" idx="1"/>
          </p:nvPr>
        </p:nvSpPr>
        <p:spPr>
          <a:xfrm>
            <a:off x="1871700" y="1623275"/>
            <a:ext cx="2022600" cy="546900"/>
          </a:xfrm>
          <a:prstGeom prst="rect">
            <a:avLst/>
          </a:prstGeom>
        </p:spPr>
        <p:txBody>
          <a:bodyPr spcFirstLastPara="1" wrap="square" lIns="91425" tIns="91425" rIns="91425" bIns="91425" anchor="t" anchorCtr="0">
            <a:normAutofit/>
          </a:bodyPr>
          <a:lstStyle/>
          <a:p>
            <a:pPr marL="0" lvl="0" indent="0" algn="l" rtl="0">
              <a:lnSpc>
                <a:spcPct val="100000"/>
              </a:lnSpc>
              <a:spcBef>
                <a:spcPts val="0"/>
              </a:spcBef>
              <a:spcAft>
                <a:spcPts val="0"/>
              </a:spcAft>
              <a:buNone/>
            </a:pPr>
            <a:r>
              <a:rPr lang="en"/>
              <a:t>Finished Answer</a:t>
            </a:r>
            <a:endParaRPr/>
          </a:p>
        </p:txBody>
      </p:sp>
    </p:spTree>
  </p:cSld>
  <p:clrMapOvr>
    <a:masterClrMapping/>
  </p:clrMapOvr>
  <mc:AlternateContent xmlns:mc="http://schemas.openxmlformats.org/markup-compatibility/2006" xmlns:p14="http://schemas.microsoft.com/office/powerpoint/2010/main">
    <mc:Choice Requires="p14">
      <p:transition spd="slow" p14:dur="2000" advTm="20000"/>
    </mc:Choice>
    <mc:Fallback xmlns="">
      <p:transition spd="slow" advTm="20000"/>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p2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Experiment and Analysis</a:t>
            </a:r>
            <a:endParaRPr/>
          </a:p>
        </p:txBody>
      </p:sp>
      <p:sp>
        <p:nvSpPr>
          <p:cNvPr id="293" name="Google Shape;293;p2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If ⅔ people succeed for each experiment, we assume it as “Success”</a:t>
            </a:r>
            <a:endParaRPr/>
          </a:p>
          <a:p>
            <a:pPr marL="457200" lvl="0" indent="-342900" algn="l" rtl="0">
              <a:spcBef>
                <a:spcPts val="1200"/>
              </a:spcBef>
              <a:spcAft>
                <a:spcPts val="0"/>
              </a:spcAft>
              <a:buSzPts val="1800"/>
              <a:buAutoNum type="arabicPeriod"/>
            </a:pPr>
            <a:r>
              <a:rPr lang="en"/>
              <a:t>Recognizing “Marvin”</a:t>
            </a:r>
            <a:endParaRPr/>
          </a:p>
        </p:txBody>
      </p:sp>
      <p:pic>
        <p:nvPicPr>
          <p:cNvPr id="294" name="Google Shape;294;p29"/>
          <p:cNvPicPr preferRelativeResize="0"/>
          <p:nvPr/>
        </p:nvPicPr>
        <p:blipFill>
          <a:blip r:embed="rId3">
            <a:alphaModFix/>
          </a:blip>
          <a:stretch>
            <a:fillRect/>
          </a:stretch>
        </p:blipFill>
        <p:spPr>
          <a:xfrm>
            <a:off x="1088188" y="2201988"/>
            <a:ext cx="6219825" cy="225742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advTm="20000"/>
    </mc:Choice>
    <mc:Fallback xmlns="">
      <p:transition spd="slow" advTm="20000"/>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Google Shape;299;p30"/>
          <p:cNvSpPr txBox="1">
            <a:spLocks noGrp="1"/>
          </p:cNvSpPr>
          <p:nvPr>
            <p:ph type="body" idx="1"/>
          </p:nvPr>
        </p:nvSpPr>
        <p:spPr>
          <a:xfrm>
            <a:off x="112400" y="59050"/>
            <a:ext cx="8719800" cy="45099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2. Recognizing questions and giving answers to the questions.</a:t>
            </a:r>
            <a:endParaRPr/>
          </a:p>
          <a:p>
            <a:pPr marL="0" lvl="0" indent="0" algn="l" rtl="0">
              <a:spcBef>
                <a:spcPts val="1200"/>
              </a:spcBef>
              <a:spcAft>
                <a:spcPts val="0"/>
              </a:spcAft>
              <a:buNone/>
            </a:pPr>
            <a:endParaRPr/>
          </a:p>
          <a:p>
            <a:pPr marL="0" lvl="0" indent="0" algn="l" rtl="0">
              <a:spcBef>
                <a:spcPts val="1200"/>
              </a:spcBef>
              <a:spcAft>
                <a:spcPts val="0"/>
              </a:spcAft>
              <a:buNone/>
            </a:pPr>
            <a:endParaRPr/>
          </a:p>
          <a:p>
            <a:pPr marL="0" lvl="0" indent="0" algn="l" rtl="0">
              <a:spcBef>
                <a:spcPts val="1200"/>
              </a:spcBef>
              <a:spcAft>
                <a:spcPts val="0"/>
              </a:spcAft>
              <a:buNone/>
            </a:pPr>
            <a:endParaRPr/>
          </a:p>
          <a:p>
            <a:pPr marL="0" lvl="0" indent="0" algn="l" rtl="0">
              <a:spcBef>
                <a:spcPts val="1200"/>
              </a:spcBef>
              <a:spcAft>
                <a:spcPts val="0"/>
              </a:spcAft>
              <a:buNone/>
            </a:pPr>
            <a:endParaRPr sz="1600"/>
          </a:p>
          <a:p>
            <a:pPr marL="0" lvl="0" indent="0" algn="l" rtl="0">
              <a:spcBef>
                <a:spcPts val="1200"/>
              </a:spcBef>
              <a:spcAft>
                <a:spcPts val="0"/>
              </a:spcAft>
              <a:buNone/>
            </a:pPr>
            <a:endParaRPr/>
          </a:p>
          <a:p>
            <a:pPr marL="0" lvl="0" indent="0" algn="l" rtl="0">
              <a:spcBef>
                <a:spcPts val="1200"/>
              </a:spcBef>
              <a:spcAft>
                <a:spcPts val="0"/>
              </a:spcAft>
              <a:buNone/>
            </a:pPr>
            <a:endParaRPr sz="500"/>
          </a:p>
          <a:p>
            <a:pPr marL="0" lvl="0" indent="0" algn="l" rtl="0">
              <a:spcBef>
                <a:spcPts val="1200"/>
              </a:spcBef>
              <a:spcAft>
                <a:spcPts val="1200"/>
              </a:spcAft>
              <a:buNone/>
            </a:pPr>
            <a:r>
              <a:rPr lang="en"/>
              <a:t>3. LED                                                                 4. Servo Motor</a:t>
            </a:r>
            <a:endParaRPr/>
          </a:p>
        </p:txBody>
      </p:sp>
      <p:pic>
        <p:nvPicPr>
          <p:cNvPr id="300" name="Google Shape;300;p30"/>
          <p:cNvPicPr preferRelativeResize="0"/>
          <p:nvPr/>
        </p:nvPicPr>
        <p:blipFill>
          <a:blip r:embed="rId3">
            <a:alphaModFix/>
          </a:blip>
          <a:stretch>
            <a:fillRect/>
          </a:stretch>
        </p:blipFill>
        <p:spPr>
          <a:xfrm>
            <a:off x="456275" y="463525"/>
            <a:ext cx="4961650" cy="2698700"/>
          </a:xfrm>
          <a:prstGeom prst="rect">
            <a:avLst/>
          </a:prstGeom>
          <a:noFill/>
          <a:ln>
            <a:noFill/>
          </a:ln>
        </p:spPr>
      </p:pic>
      <p:pic>
        <p:nvPicPr>
          <p:cNvPr id="301" name="Google Shape;301;p30"/>
          <p:cNvPicPr preferRelativeResize="0"/>
          <p:nvPr/>
        </p:nvPicPr>
        <p:blipFill>
          <a:blip r:embed="rId4">
            <a:alphaModFix/>
          </a:blip>
          <a:stretch>
            <a:fillRect/>
          </a:stretch>
        </p:blipFill>
        <p:spPr>
          <a:xfrm>
            <a:off x="112400" y="3562347"/>
            <a:ext cx="4510200" cy="1162375"/>
          </a:xfrm>
          <a:prstGeom prst="rect">
            <a:avLst/>
          </a:prstGeom>
          <a:noFill/>
          <a:ln>
            <a:noFill/>
          </a:ln>
        </p:spPr>
      </p:pic>
      <p:pic>
        <p:nvPicPr>
          <p:cNvPr id="302" name="Google Shape;302;p30"/>
          <p:cNvPicPr preferRelativeResize="0"/>
          <p:nvPr/>
        </p:nvPicPr>
        <p:blipFill>
          <a:blip r:embed="rId5">
            <a:alphaModFix/>
          </a:blip>
          <a:stretch>
            <a:fillRect/>
          </a:stretch>
        </p:blipFill>
        <p:spPr>
          <a:xfrm>
            <a:off x="4708350" y="3505400"/>
            <a:ext cx="4435651" cy="14282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advTm="20000"/>
    </mc:Choice>
    <mc:Fallback xmlns="">
      <p:transition spd="slow" advTm="20000"/>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31"/>
          <p:cNvSpPr txBox="1">
            <a:spLocks noGrp="1"/>
          </p:cNvSpPr>
          <p:nvPr>
            <p:ph type="title"/>
          </p:nvPr>
        </p:nvSpPr>
        <p:spPr>
          <a:xfrm>
            <a:off x="311700" y="19585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Lessons Learned</a:t>
            </a:r>
            <a:endParaRPr/>
          </a:p>
        </p:txBody>
      </p:sp>
      <p:sp>
        <p:nvSpPr>
          <p:cNvPr id="308" name="Google Shape;308;p31"/>
          <p:cNvSpPr txBox="1"/>
          <p:nvPr/>
        </p:nvSpPr>
        <p:spPr>
          <a:xfrm>
            <a:off x="311700" y="768550"/>
            <a:ext cx="7335000" cy="1108200"/>
          </a:xfrm>
          <a:prstGeom prst="rect">
            <a:avLst/>
          </a:prstGeom>
          <a:noFill/>
          <a:ln>
            <a:noFill/>
          </a:ln>
        </p:spPr>
        <p:txBody>
          <a:bodyPr spcFirstLastPara="1" wrap="square" lIns="91425" tIns="91425" rIns="91425" bIns="91425" anchor="t" anchorCtr="0">
            <a:spAutoFit/>
          </a:bodyPr>
          <a:lstStyle/>
          <a:p>
            <a:pPr marL="457200" lvl="0" indent="-323850" algn="l" rtl="0">
              <a:lnSpc>
                <a:spcPct val="150000"/>
              </a:lnSpc>
              <a:spcBef>
                <a:spcPts val="0"/>
              </a:spcBef>
              <a:spcAft>
                <a:spcPts val="0"/>
              </a:spcAft>
              <a:buClr>
                <a:schemeClr val="accent3"/>
              </a:buClr>
              <a:buSzPts val="1500"/>
              <a:buFont typeface="Proxima Nova"/>
              <a:buChar char="●"/>
            </a:pPr>
            <a:r>
              <a:rPr lang="en" sz="1500">
                <a:solidFill>
                  <a:schemeClr val="accent3"/>
                </a:solidFill>
                <a:latin typeface="Proxima Nova"/>
                <a:ea typeface="Proxima Nova"/>
                <a:cs typeface="Proxima Nova"/>
                <a:sym typeface="Proxima Nova"/>
              </a:rPr>
              <a:t>Consider Quality Instead of Only Technical Correctness When Testing</a:t>
            </a:r>
            <a:endParaRPr sz="1500">
              <a:solidFill>
                <a:schemeClr val="accent3"/>
              </a:solidFill>
              <a:latin typeface="Proxima Nova"/>
              <a:ea typeface="Proxima Nova"/>
              <a:cs typeface="Proxima Nova"/>
              <a:sym typeface="Proxima Nova"/>
            </a:endParaRPr>
          </a:p>
          <a:p>
            <a:pPr marL="457200" lvl="0" indent="-323850" algn="l" rtl="0">
              <a:lnSpc>
                <a:spcPct val="150000"/>
              </a:lnSpc>
              <a:spcBef>
                <a:spcPts val="0"/>
              </a:spcBef>
              <a:spcAft>
                <a:spcPts val="0"/>
              </a:spcAft>
              <a:buClr>
                <a:schemeClr val="accent3"/>
              </a:buClr>
              <a:buSzPts val="1500"/>
              <a:buFont typeface="Proxima Nova"/>
              <a:buChar char="●"/>
            </a:pPr>
            <a:r>
              <a:rPr lang="en" sz="1500">
                <a:solidFill>
                  <a:schemeClr val="accent3"/>
                </a:solidFill>
                <a:latin typeface="Proxima Nova"/>
                <a:ea typeface="Proxima Nova"/>
                <a:cs typeface="Proxima Nova"/>
                <a:sym typeface="Proxima Nova"/>
              </a:rPr>
              <a:t>Do Not Implicitly Trust a Product Page</a:t>
            </a:r>
            <a:endParaRPr sz="1500">
              <a:solidFill>
                <a:schemeClr val="accent3"/>
              </a:solidFill>
              <a:latin typeface="Proxima Nova"/>
              <a:ea typeface="Proxima Nova"/>
              <a:cs typeface="Proxima Nova"/>
              <a:sym typeface="Proxima Nova"/>
            </a:endParaRPr>
          </a:p>
          <a:p>
            <a:pPr marL="457200" lvl="0" indent="-323850" algn="l" rtl="0">
              <a:lnSpc>
                <a:spcPct val="150000"/>
              </a:lnSpc>
              <a:spcBef>
                <a:spcPts val="0"/>
              </a:spcBef>
              <a:spcAft>
                <a:spcPts val="0"/>
              </a:spcAft>
              <a:buClr>
                <a:schemeClr val="accent3"/>
              </a:buClr>
              <a:buSzPts val="1500"/>
              <a:buFont typeface="Proxima Nova"/>
              <a:buChar char="●"/>
            </a:pPr>
            <a:r>
              <a:rPr lang="en" sz="1500">
                <a:solidFill>
                  <a:schemeClr val="accent3"/>
                </a:solidFill>
                <a:latin typeface="Proxima Nova"/>
                <a:ea typeface="Proxima Nova"/>
                <a:cs typeface="Proxima Nova"/>
                <a:sym typeface="Proxima Nova"/>
              </a:rPr>
              <a:t>Test Each Component Before Soldering Even If They Are New</a:t>
            </a:r>
            <a:endParaRPr sz="1500">
              <a:solidFill>
                <a:schemeClr val="accent3"/>
              </a:solidFill>
              <a:latin typeface="Proxima Nova"/>
              <a:ea typeface="Proxima Nova"/>
              <a:cs typeface="Proxima Nova"/>
              <a:sym typeface="Proxima Nova"/>
            </a:endParaRPr>
          </a:p>
        </p:txBody>
      </p:sp>
    </p:spTree>
  </p:cSld>
  <p:clrMapOvr>
    <a:masterClrMapping/>
  </p:clrMapOvr>
  <mc:AlternateContent xmlns:mc="http://schemas.openxmlformats.org/markup-compatibility/2006" xmlns:p14="http://schemas.microsoft.com/office/powerpoint/2010/main">
    <mc:Choice Requires="p14">
      <p:transition spd="slow" p14:dur="2000" advTm="20000"/>
    </mc:Choice>
    <mc:Fallback xmlns="">
      <p:transition spd="slow" advTm="20000"/>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Introduction</a:t>
            </a:r>
            <a:endParaRPr/>
          </a:p>
        </p:txBody>
      </p:sp>
      <p:sp>
        <p:nvSpPr>
          <p:cNvPr id="66" name="Google Shape;66;p1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a:t>Marvin, speech-based receptionist robot</a:t>
            </a:r>
            <a:endParaRPr/>
          </a:p>
        </p:txBody>
      </p:sp>
      <p:pic>
        <p:nvPicPr>
          <p:cNvPr id="67" name="Google Shape;67;p14"/>
          <p:cNvPicPr preferRelativeResize="0"/>
          <p:nvPr/>
        </p:nvPicPr>
        <p:blipFill>
          <a:blip r:embed="rId3">
            <a:alphaModFix/>
          </a:blip>
          <a:stretch>
            <a:fillRect/>
          </a:stretch>
        </p:blipFill>
        <p:spPr>
          <a:xfrm>
            <a:off x="182400" y="1566350"/>
            <a:ext cx="8688758" cy="34164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advTm="20000"/>
    </mc:Choice>
    <mc:Fallback xmlns="">
      <p:transition spd="slow" advTm="20000"/>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3" name="Google Shape;313;p32"/>
          <p:cNvSpPr txBox="1">
            <a:spLocks noGrp="1"/>
          </p:cNvSpPr>
          <p:nvPr>
            <p:ph type="title"/>
          </p:nvPr>
        </p:nvSpPr>
        <p:spPr>
          <a:xfrm>
            <a:off x="311700" y="19585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Future Research</a:t>
            </a:r>
            <a:endParaRPr/>
          </a:p>
        </p:txBody>
      </p:sp>
      <p:sp>
        <p:nvSpPr>
          <p:cNvPr id="314" name="Google Shape;314;p32"/>
          <p:cNvSpPr txBox="1"/>
          <p:nvPr/>
        </p:nvSpPr>
        <p:spPr>
          <a:xfrm>
            <a:off x="311700" y="768550"/>
            <a:ext cx="7335000" cy="2839800"/>
          </a:xfrm>
          <a:prstGeom prst="rect">
            <a:avLst/>
          </a:prstGeom>
          <a:noFill/>
          <a:ln>
            <a:noFill/>
          </a:ln>
        </p:spPr>
        <p:txBody>
          <a:bodyPr spcFirstLastPara="1" wrap="square" lIns="91425" tIns="91425" rIns="91425" bIns="91425" anchor="t" anchorCtr="0">
            <a:spAutoFit/>
          </a:bodyPr>
          <a:lstStyle/>
          <a:p>
            <a:pPr marL="457200" lvl="0" indent="-323850" algn="l" rtl="0">
              <a:lnSpc>
                <a:spcPct val="150000"/>
              </a:lnSpc>
              <a:spcBef>
                <a:spcPts val="0"/>
              </a:spcBef>
              <a:spcAft>
                <a:spcPts val="0"/>
              </a:spcAft>
              <a:buClr>
                <a:schemeClr val="accent3"/>
              </a:buClr>
              <a:buSzPts val="1500"/>
              <a:buFont typeface="Proxima Nova"/>
              <a:buChar char="●"/>
            </a:pPr>
            <a:r>
              <a:rPr lang="en" sz="1500">
                <a:solidFill>
                  <a:schemeClr val="accent3"/>
                </a:solidFill>
                <a:latin typeface="Proxima Nova"/>
                <a:ea typeface="Proxima Nova"/>
                <a:cs typeface="Proxima Nova"/>
                <a:sym typeface="Proxima Nova"/>
              </a:rPr>
              <a:t>Custom GPTs</a:t>
            </a:r>
            <a:endParaRPr sz="1500">
              <a:solidFill>
                <a:schemeClr val="accent3"/>
              </a:solidFill>
              <a:latin typeface="Proxima Nova"/>
              <a:ea typeface="Proxima Nova"/>
              <a:cs typeface="Proxima Nova"/>
              <a:sym typeface="Proxima Nova"/>
            </a:endParaRPr>
          </a:p>
          <a:p>
            <a:pPr marL="914400" lvl="1" indent="-323850" algn="l" rtl="0">
              <a:lnSpc>
                <a:spcPct val="150000"/>
              </a:lnSpc>
              <a:spcBef>
                <a:spcPts val="0"/>
              </a:spcBef>
              <a:spcAft>
                <a:spcPts val="0"/>
              </a:spcAft>
              <a:buClr>
                <a:schemeClr val="accent3"/>
              </a:buClr>
              <a:buSzPts val="1500"/>
              <a:buFont typeface="Proxima Nova"/>
              <a:buChar char="○"/>
            </a:pPr>
            <a:r>
              <a:rPr lang="en" sz="1500">
                <a:solidFill>
                  <a:schemeClr val="accent3"/>
                </a:solidFill>
                <a:latin typeface="Proxima Nova"/>
                <a:ea typeface="Proxima Nova"/>
                <a:cs typeface="Proxima Nova"/>
                <a:sym typeface="Proxima Nova"/>
              </a:rPr>
              <a:t>OpenAI announced custom “GPT”</a:t>
            </a:r>
            <a:endParaRPr sz="1500">
              <a:solidFill>
                <a:schemeClr val="accent3"/>
              </a:solidFill>
              <a:latin typeface="Proxima Nova"/>
              <a:ea typeface="Proxima Nova"/>
              <a:cs typeface="Proxima Nova"/>
              <a:sym typeface="Proxima Nova"/>
            </a:endParaRPr>
          </a:p>
          <a:p>
            <a:pPr marL="914400" lvl="1" indent="-323850" algn="l" rtl="0">
              <a:lnSpc>
                <a:spcPct val="150000"/>
              </a:lnSpc>
              <a:spcBef>
                <a:spcPts val="0"/>
              </a:spcBef>
              <a:spcAft>
                <a:spcPts val="0"/>
              </a:spcAft>
              <a:buClr>
                <a:schemeClr val="accent3"/>
              </a:buClr>
              <a:buSzPts val="1500"/>
              <a:buFont typeface="Proxima Nova"/>
              <a:buChar char="○"/>
            </a:pPr>
            <a:r>
              <a:rPr lang="en" sz="1500">
                <a:solidFill>
                  <a:schemeClr val="accent3"/>
                </a:solidFill>
                <a:latin typeface="Proxima Nova"/>
                <a:ea typeface="Proxima Nova"/>
                <a:cs typeface="Proxima Nova"/>
                <a:sym typeface="Proxima Nova"/>
              </a:rPr>
              <a:t>Create a GPT with building information</a:t>
            </a:r>
            <a:endParaRPr sz="1500">
              <a:solidFill>
                <a:schemeClr val="accent3"/>
              </a:solidFill>
              <a:latin typeface="Proxima Nova"/>
              <a:ea typeface="Proxima Nova"/>
              <a:cs typeface="Proxima Nova"/>
              <a:sym typeface="Proxima Nova"/>
            </a:endParaRPr>
          </a:p>
          <a:p>
            <a:pPr marL="457200" lvl="0" indent="-323850" algn="l" rtl="0">
              <a:lnSpc>
                <a:spcPct val="150000"/>
              </a:lnSpc>
              <a:spcBef>
                <a:spcPts val="0"/>
              </a:spcBef>
              <a:spcAft>
                <a:spcPts val="0"/>
              </a:spcAft>
              <a:buClr>
                <a:schemeClr val="accent3"/>
              </a:buClr>
              <a:buSzPts val="1500"/>
              <a:buFont typeface="Proxima Nova"/>
              <a:buChar char="●"/>
            </a:pPr>
            <a:r>
              <a:rPr lang="en" sz="1500">
                <a:solidFill>
                  <a:schemeClr val="accent3"/>
                </a:solidFill>
                <a:latin typeface="Proxima Nova"/>
                <a:ea typeface="Proxima Nova"/>
                <a:cs typeface="Proxima Nova"/>
                <a:sym typeface="Proxima Nova"/>
              </a:rPr>
              <a:t>Locally run LLM</a:t>
            </a:r>
            <a:endParaRPr sz="1500">
              <a:solidFill>
                <a:schemeClr val="accent3"/>
              </a:solidFill>
              <a:latin typeface="Proxima Nova"/>
              <a:ea typeface="Proxima Nova"/>
              <a:cs typeface="Proxima Nova"/>
              <a:sym typeface="Proxima Nova"/>
            </a:endParaRPr>
          </a:p>
          <a:p>
            <a:pPr marL="914400" lvl="1" indent="-323850" algn="l" rtl="0">
              <a:lnSpc>
                <a:spcPct val="150000"/>
              </a:lnSpc>
              <a:spcBef>
                <a:spcPts val="0"/>
              </a:spcBef>
              <a:spcAft>
                <a:spcPts val="0"/>
              </a:spcAft>
              <a:buClr>
                <a:schemeClr val="accent3"/>
              </a:buClr>
              <a:buSzPts val="1500"/>
              <a:buFont typeface="Proxima Nova"/>
              <a:buChar char="○"/>
            </a:pPr>
            <a:r>
              <a:rPr lang="en" sz="1500">
                <a:solidFill>
                  <a:schemeClr val="accent3"/>
                </a:solidFill>
                <a:latin typeface="Proxima Nova"/>
                <a:ea typeface="Proxima Nova"/>
                <a:cs typeface="Proxima Nova"/>
                <a:sym typeface="Proxima Nova"/>
              </a:rPr>
              <a:t>Enhanced security and privacy</a:t>
            </a:r>
            <a:endParaRPr sz="1500">
              <a:solidFill>
                <a:schemeClr val="accent3"/>
              </a:solidFill>
              <a:latin typeface="Proxima Nova"/>
              <a:ea typeface="Proxima Nova"/>
              <a:cs typeface="Proxima Nova"/>
              <a:sym typeface="Proxima Nova"/>
            </a:endParaRPr>
          </a:p>
          <a:p>
            <a:pPr marL="457200" lvl="0" indent="-323850" algn="l" rtl="0">
              <a:lnSpc>
                <a:spcPct val="150000"/>
              </a:lnSpc>
              <a:spcBef>
                <a:spcPts val="0"/>
              </a:spcBef>
              <a:spcAft>
                <a:spcPts val="0"/>
              </a:spcAft>
              <a:buClr>
                <a:schemeClr val="accent3"/>
              </a:buClr>
              <a:buSzPts val="1500"/>
              <a:buFont typeface="Proxima Nova"/>
              <a:buChar char="●"/>
            </a:pPr>
            <a:r>
              <a:rPr lang="en" sz="1500">
                <a:solidFill>
                  <a:schemeClr val="accent3"/>
                </a:solidFill>
                <a:latin typeface="Proxima Nova"/>
                <a:ea typeface="Proxima Nova"/>
                <a:cs typeface="Proxima Nova"/>
                <a:sym typeface="Proxima Nova"/>
              </a:rPr>
              <a:t>Additional States to Allow Nuanced Dialogue</a:t>
            </a:r>
            <a:endParaRPr sz="1500">
              <a:solidFill>
                <a:schemeClr val="accent3"/>
              </a:solidFill>
              <a:latin typeface="Proxima Nova"/>
              <a:ea typeface="Proxima Nova"/>
              <a:cs typeface="Proxima Nova"/>
              <a:sym typeface="Proxima Nova"/>
            </a:endParaRPr>
          </a:p>
          <a:p>
            <a:pPr marL="457200" lvl="0" indent="-323850" algn="l" rtl="0">
              <a:lnSpc>
                <a:spcPct val="150000"/>
              </a:lnSpc>
              <a:spcBef>
                <a:spcPts val="0"/>
              </a:spcBef>
              <a:spcAft>
                <a:spcPts val="0"/>
              </a:spcAft>
              <a:buClr>
                <a:schemeClr val="accent3"/>
              </a:buClr>
              <a:buSzPts val="1500"/>
              <a:buFont typeface="Proxima Nova"/>
              <a:buChar char="●"/>
            </a:pPr>
            <a:r>
              <a:rPr lang="en" sz="1500">
                <a:solidFill>
                  <a:schemeClr val="accent3"/>
                </a:solidFill>
                <a:latin typeface="Proxima Nova"/>
                <a:ea typeface="Proxima Nova"/>
                <a:cs typeface="Proxima Nova"/>
                <a:sym typeface="Proxima Nova"/>
              </a:rPr>
              <a:t>Design Physical Body</a:t>
            </a:r>
            <a:endParaRPr sz="1500">
              <a:solidFill>
                <a:schemeClr val="accent3"/>
              </a:solidFill>
              <a:latin typeface="Proxima Nova"/>
              <a:ea typeface="Proxima Nova"/>
              <a:cs typeface="Proxima Nova"/>
              <a:sym typeface="Proxima Nova"/>
            </a:endParaRPr>
          </a:p>
          <a:p>
            <a:pPr marL="457200" lvl="0" indent="-323850" algn="l" rtl="0">
              <a:lnSpc>
                <a:spcPct val="150000"/>
              </a:lnSpc>
              <a:spcBef>
                <a:spcPts val="0"/>
              </a:spcBef>
              <a:spcAft>
                <a:spcPts val="0"/>
              </a:spcAft>
              <a:buClr>
                <a:schemeClr val="accent3"/>
              </a:buClr>
              <a:buSzPts val="1500"/>
              <a:buFont typeface="Proxima Nova"/>
              <a:buChar char="●"/>
            </a:pPr>
            <a:r>
              <a:rPr lang="en" sz="1500">
                <a:solidFill>
                  <a:schemeClr val="accent3"/>
                </a:solidFill>
                <a:latin typeface="Proxima Nova"/>
                <a:ea typeface="Proxima Nova"/>
                <a:cs typeface="Proxima Nova"/>
                <a:sym typeface="Proxima Nova"/>
              </a:rPr>
              <a:t>Mobile Robot to Guide Around the Building</a:t>
            </a:r>
            <a:endParaRPr sz="1500">
              <a:solidFill>
                <a:schemeClr val="accent3"/>
              </a:solidFill>
              <a:latin typeface="Proxima Nova"/>
              <a:ea typeface="Proxima Nova"/>
              <a:cs typeface="Proxima Nova"/>
              <a:sym typeface="Proxima Nova"/>
            </a:endParaRPr>
          </a:p>
        </p:txBody>
      </p:sp>
    </p:spTree>
  </p:cSld>
  <p:clrMapOvr>
    <a:masterClrMapping/>
  </p:clrMapOvr>
  <mc:AlternateContent xmlns:mc="http://schemas.openxmlformats.org/markup-compatibility/2006" xmlns:p14="http://schemas.microsoft.com/office/powerpoint/2010/main">
    <mc:Choice Requires="p14">
      <p:transition spd="slow" p14:dur="2000" advTm="20000"/>
    </mc:Choice>
    <mc:Fallback xmlns="">
      <p:transition spd="slow" advTm="20000"/>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D757BEE-738B-722B-49DF-F5DF1F28CA6F}"/>
              </a:ext>
            </a:extLst>
          </p:cNvPr>
          <p:cNvSpPr txBox="1"/>
          <p:nvPr/>
        </p:nvSpPr>
        <p:spPr>
          <a:xfrm>
            <a:off x="2185263" y="1177872"/>
            <a:ext cx="4664990" cy="769441"/>
          </a:xfrm>
          <a:prstGeom prst="rect">
            <a:avLst/>
          </a:prstGeom>
          <a:noFill/>
        </p:spPr>
        <p:txBody>
          <a:bodyPr wrap="square" rtlCol="0">
            <a:spAutoFit/>
          </a:bodyPr>
          <a:lstStyle/>
          <a:p>
            <a:r>
              <a:rPr kumimoji="1" lang="en-US" altLang="ko-KR" sz="4400" dirty="0"/>
              <a:t>Let’s try Marvin!!</a:t>
            </a:r>
            <a:endParaRPr kumimoji="1" lang="ko-KR" altLang="en-US" sz="4400" dirty="0"/>
          </a:p>
        </p:txBody>
      </p:sp>
      <p:pic>
        <p:nvPicPr>
          <p:cNvPr id="5" name="그림 4">
            <a:extLst>
              <a:ext uri="{FF2B5EF4-FFF2-40B4-BE49-F238E27FC236}">
                <a16:creationId xmlns:a16="http://schemas.microsoft.com/office/drawing/2014/main" id="{9FE6D01E-9509-DD25-5116-8ACA3C590AFC}"/>
              </a:ext>
            </a:extLst>
          </p:cNvPr>
          <p:cNvPicPr>
            <a:picLocks noChangeAspect="1"/>
          </p:cNvPicPr>
          <p:nvPr/>
        </p:nvPicPr>
        <p:blipFill>
          <a:blip r:embed="rId2"/>
          <a:stretch>
            <a:fillRect/>
          </a:stretch>
        </p:blipFill>
        <p:spPr>
          <a:xfrm>
            <a:off x="3257550" y="2029955"/>
            <a:ext cx="2628900" cy="2819400"/>
          </a:xfrm>
          <a:prstGeom prst="rect">
            <a:avLst/>
          </a:prstGeom>
        </p:spPr>
      </p:pic>
    </p:spTree>
    <p:extLst>
      <p:ext uri="{BB962C8B-B14F-4D97-AF65-F5344CB8AC3E}">
        <p14:creationId xmlns:p14="http://schemas.microsoft.com/office/powerpoint/2010/main" val="911080016"/>
      </p:ext>
    </p:extLst>
  </p:cSld>
  <p:clrMapOvr>
    <a:masterClrMapping/>
  </p:clrMapOvr>
  <mc:AlternateContent xmlns:mc="http://schemas.openxmlformats.org/markup-compatibility/2006" xmlns:p14="http://schemas.microsoft.com/office/powerpoint/2010/main">
    <mc:Choice Requires="p14">
      <p:transition spd="slow" p14:dur="2000" advTm="20000"/>
    </mc:Choice>
    <mc:Fallback xmlns="">
      <p:transition spd="slow" advTm="2000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Introduction</a:t>
            </a:r>
            <a:endParaRPr/>
          </a:p>
        </p:txBody>
      </p:sp>
      <p:pic>
        <p:nvPicPr>
          <p:cNvPr id="73" name="Google Shape;73;p15"/>
          <p:cNvPicPr preferRelativeResize="0"/>
          <p:nvPr/>
        </p:nvPicPr>
        <p:blipFill>
          <a:blip r:embed="rId3">
            <a:alphaModFix/>
          </a:blip>
          <a:stretch>
            <a:fillRect/>
          </a:stretch>
        </p:blipFill>
        <p:spPr>
          <a:xfrm>
            <a:off x="968325" y="1358213"/>
            <a:ext cx="5536650" cy="3114376"/>
          </a:xfrm>
          <a:prstGeom prst="rect">
            <a:avLst/>
          </a:prstGeom>
          <a:noFill/>
          <a:ln>
            <a:noFill/>
          </a:ln>
        </p:spPr>
      </p:pic>
      <p:pic>
        <p:nvPicPr>
          <p:cNvPr id="74" name="Google Shape;74;p15"/>
          <p:cNvPicPr preferRelativeResize="0"/>
          <p:nvPr/>
        </p:nvPicPr>
        <p:blipFill rotWithShape="1">
          <a:blip r:embed="rId4">
            <a:alphaModFix/>
          </a:blip>
          <a:srcRect l="33312" r="25777"/>
          <a:stretch/>
        </p:blipFill>
        <p:spPr>
          <a:xfrm>
            <a:off x="6749600" y="1074788"/>
            <a:ext cx="1461174" cy="35718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advTm="20000"/>
    </mc:Choice>
    <mc:Fallback xmlns="">
      <p:transition spd="slow" advTm="2000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Motivation</a:t>
            </a:r>
            <a:endParaRPr/>
          </a:p>
        </p:txBody>
      </p:sp>
      <p:pic>
        <p:nvPicPr>
          <p:cNvPr id="80" name="Google Shape;80;p16"/>
          <p:cNvPicPr preferRelativeResize="0"/>
          <p:nvPr/>
        </p:nvPicPr>
        <p:blipFill>
          <a:blip r:embed="rId3">
            <a:alphaModFix/>
          </a:blip>
          <a:stretch>
            <a:fillRect/>
          </a:stretch>
        </p:blipFill>
        <p:spPr>
          <a:xfrm>
            <a:off x="570025" y="1080450"/>
            <a:ext cx="2295624" cy="1581350"/>
          </a:xfrm>
          <a:prstGeom prst="rect">
            <a:avLst/>
          </a:prstGeom>
          <a:noFill/>
          <a:ln>
            <a:noFill/>
          </a:ln>
        </p:spPr>
      </p:pic>
      <p:pic>
        <p:nvPicPr>
          <p:cNvPr id="81" name="Google Shape;81;p16"/>
          <p:cNvPicPr preferRelativeResize="0"/>
          <p:nvPr/>
        </p:nvPicPr>
        <p:blipFill>
          <a:blip r:embed="rId4">
            <a:alphaModFix/>
          </a:blip>
          <a:stretch>
            <a:fillRect/>
          </a:stretch>
        </p:blipFill>
        <p:spPr>
          <a:xfrm>
            <a:off x="2250475" y="3304675"/>
            <a:ext cx="2099849" cy="1508526"/>
          </a:xfrm>
          <a:prstGeom prst="rect">
            <a:avLst/>
          </a:prstGeom>
          <a:noFill/>
          <a:ln>
            <a:noFill/>
          </a:ln>
        </p:spPr>
      </p:pic>
      <p:sp>
        <p:nvSpPr>
          <p:cNvPr id="82" name="Google Shape;82;p16"/>
          <p:cNvSpPr/>
          <p:nvPr/>
        </p:nvSpPr>
        <p:spPr>
          <a:xfrm>
            <a:off x="2812000" y="2476975"/>
            <a:ext cx="976800" cy="827700"/>
          </a:xfrm>
          <a:prstGeom prst="mathPlus">
            <a:avLst>
              <a:gd name="adj1" fmla="val 2352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Proxima Nova"/>
              <a:ea typeface="Proxima Nova"/>
              <a:cs typeface="Proxima Nova"/>
              <a:sym typeface="Proxima Nova"/>
            </a:endParaRPr>
          </a:p>
        </p:txBody>
      </p:sp>
      <p:sp>
        <p:nvSpPr>
          <p:cNvPr id="83" name="Google Shape;83;p16"/>
          <p:cNvSpPr/>
          <p:nvPr/>
        </p:nvSpPr>
        <p:spPr>
          <a:xfrm>
            <a:off x="5694125" y="2604475"/>
            <a:ext cx="747600" cy="572700"/>
          </a:xfrm>
          <a:prstGeom prst="mathEqual">
            <a:avLst>
              <a:gd name="adj1" fmla="val 23520"/>
              <a:gd name="adj2" fmla="val 1176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Proxima Nova"/>
              <a:ea typeface="Proxima Nova"/>
              <a:cs typeface="Proxima Nova"/>
              <a:sym typeface="Proxima Nova"/>
            </a:endParaRPr>
          </a:p>
        </p:txBody>
      </p:sp>
      <p:sp>
        <p:nvSpPr>
          <p:cNvPr id="84" name="Google Shape;84;p16"/>
          <p:cNvSpPr txBox="1"/>
          <p:nvPr/>
        </p:nvSpPr>
        <p:spPr>
          <a:xfrm>
            <a:off x="6997875" y="2636875"/>
            <a:ext cx="1349100" cy="507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100">
                <a:solidFill>
                  <a:schemeClr val="accent3"/>
                </a:solidFill>
                <a:latin typeface="Proxima Nova"/>
                <a:ea typeface="Proxima Nova"/>
                <a:cs typeface="Proxima Nova"/>
                <a:sym typeface="Proxima Nova"/>
              </a:rPr>
              <a:t>MARVIN</a:t>
            </a:r>
            <a:endParaRPr sz="2100">
              <a:solidFill>
                <a:schemeClr val="accent3"/>
              </a:solidFill>
              <a:latin typeface="Proxima Nova"/>
              <a:ea typeface="Proxima Nova"/>
              <a:cs typeface="Proxima Nova"/>
              <a:sym typeface="Proxima Nova"/>
            </a:endParaRPr>
          </a:p>
        </p:txBody>
      </p:sp>
      <p:pic>
        <p:nvPicPr>
          <p:cNvPr id="85" name="Google Shape;85;p16"/>
          <p:cNvPicPr preferRelativeResize="0"/>
          <p:nvPr/>
        </p:nvPicPr>
        <p:blipFill>
          <a:blip r:embed="rId5">
            <a:alphaModFix/>
          </a:blip>
          <a:stretch>
            <a:fillRect/>
          </a:stretch>
        </p:blipFill>
        <p:spPr>
          <a:xfrm>
            <a:off x="3417050" y="1278382"/>
            <a:ext cx="1570500" cy="937925"/>
          </a:xfrm>
          <a:prstGeom prst="rect">
            <a:avLst/>
          </a:prstGeom>
          <a:noFill/>
          <a:ln>
            <a:noFill/>
          </a:ln>
        </p:spPr>
      </p:pic>
      <p:pic>
        <p:nvPicPr>
          <p:cNvPr id="86" name="Google Shape;86;p16"/>
          <p:cNvPicPr preferRelativeResize="0"/>
          <p:nvPr/>
        </p:nvPicPr>
        <p:blipFill>
          <a:blip r:embed="rId6">
            <a:alphaModFix/>
          </a:blip>
          <a:stretch>
            <a:fillRect/>
          </a:stretch>
        </p:blipFill>
        <p:spPr>
          <a:xfrm>
            <a:off x="6876100" y="1416175"/>
            <a:ext cx="1204000" cy="1155574"/>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advTm="20000"/>
    </mc:Choice>
    <mc:Fallback xmlns="">
      <p:transition spd="slow" advTm="2000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Existing Research - SSD, Keyword Spotting Robot</a:t>
            </a:r>
            <a:endParaRPr/>
          </a:p>
        </p:txBody>
      </p:sp>
      <p:sp>
        <p:nvSpPr>
          <p:cNvPr id="92" name="Google Shape;92;p17"/>
          <p:cNvSpPr txBox="1">
            <a:spLocks noGrp="1"/>
          </p:cNvSpPr>
          <p:nvPr>
            <p:ph type="body" idx="1"/>
          </p:nvPr>
        </p:nvSpPr>
        <p:spPr>
          <a:xfrm>
            <a:off x="311700" y="1152475"/>
            <a:ext cx="6154500" cy="30552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Functionality</a:t>
            </a:r>
            <a:endParaRPr/>
          </a:p>
          <a:p>
            <a:pPr marL="914400" lvl="1" indent="-317500" algn="l" rtl="0">
              <a:spcBef>
                <a:spcPts val="0"/>
              </a:spcBef>
              <a:spcAft>
                <a:spcPts val="0"/>
              </a:spcAft>
              <a:buSzPts val="1400"/>
              <a:buChar char="○"/>
            </a:pPr>
            <a:r>
              <a:rPr lang="en"/>
              <a:t>Mobile Robot</a:t>
            </a:r>
            <a:endParaRPr/>
          </a:p>
          <a:p>
            <a:pPr marL="914400" lvl="1" indent="-317500" algn="l" rtl="0">
              <a:spcBef>
                <a:spcPts val="0"/>
              </a:spcBef>
              <a:spcAft>
                <a:spcPts val="0"/>
              </a:spcAft>
              <a:buSzPts val="1400"/>
              <a:buChar char="○"/>
            </a:pPr>
            <a:r>
              <a:rPr lang="en"/>
              <a:t>Sound Source Detection</a:t>
            </a:r>
            <a:endParaRPr/>
          </a:p>
          <a:p>
            <a:pPr marL="914400" lvl="1" indent="-317500" algn="l" rtl="0">
              <a:spcBef>
                <a:spcPts val="0"/>
              </a:spcBef>
              <a:spcAft>
                <a:spcPts val="0"/>
              </a:spcAft>
              <a:buSzPts val="1400"/>
              <a:buChar char="○"/>
            </a:pPr>
            <a:r>
              <a:rPr lang="en"/>
              <a:t>Keyword Spotting</a:t>
            </a:r>
            <a:endParaRPr/>
          </a:p>
          <a:p>
            <a:pPr marL="457200" lvl="0" indent="-342900" algn="l" rtl="0">
              <a:spcBef>
                <a:spcPts val="0"/>
              </a:spcBef>
              <a:spcAft>
                <a:spcPts val="0"/>
              </a:spcAft>
              <a:buSzPts val="1800"/>
              <a:buChar char="●"/>
            </a:pPr>
            <a:r>
              <a:rPr lang="en"/>
              <a:t>Hardware</a:t>
            </a:r>
            <a:endParaRPr/>
          </a:p>
          <a:p>
            <a:pPr marL="914400" lvl="1" indent="-317500" algn="l" rtl="0">
              <a:spcBef>
                <a:spcPts val="0"/>
              </a:spcBef>
              <a:spcAft>
                <a:spcPts val="0"/>
              </a:spcAft>
              <a:buSzPts val="1400"/>
              <a:buChar char="○"/>
            </a:pPr>
            <a:r>
              <a:rPr lang="en"/>
              <a:t>Arduino UNO</a:t>
            </a:r>
            <a:endParaRPr/>
          </a:p>
          <a:p>
            <a:pPr marL="914400" lvl="1" indent="-317500" algn="l" rtl="0">
              <a:spcBef>
                <a:spcPts val="0"/>
              </a:spcBef>
              <a:spcAft>
                <a:spcPts val="0"/>
              </a:spcAft>
              <a:buSzPts val="1400"/>
              <a:buChar char="○"/>
            </a:pPr>
            <a:r>
              <a:rPr lang="en"/>
              <a:t>4WD Platform</a:t>
            </a:r>
            <a:endParaRPr/>
          </a:p>
          <a:p>
            <a:pPr marL="914400" lvl="1" indent="-317500" algn="l" rtl="0">
              <a:spcBef>
                <a:spcPts val="0"/>
              </a:spcBef>
              <a:spcAft>
                <a:spcPts val="0"/>
              </a:spcAft>
              <a:buSzPts val="1400"/>
              <a:buChar char="○"/>
            </a:pPr>
            <a:r>
              <a:rPr lang="en"/>
              <a:t>ReSpeaker Core v2.0 Mic Array</a:t>
            </a:r>
            <a:endParaRPr/>
          </a:p>
        </p:txBody>
      </p:sp>
      <p:pic>
        <p:nvPicPr>
          <p:cNvPr id="93" name="Google Shape;93;p17"/>
          <p:cNvPicPr preferRelativeResize="0"/>
          <p:nvPr/>
        </p:nvPicPr>
        <p:blipFill>
          <a:blip r:embed="rId3">
            <a:alphaModFix/>
          </a:blip>
          <a:stretch>
            <a:fillRect/>
          </a:stretch>
        </p:blipFill>
        <p:spPr>
          <a:xfrm>
            <a:off x="4753990" y="1152475"/>
            <a:ext cx="4078311" cy="3055350"/>
          </a:xfrm>
          <a:prstGeom prst="rect">
            <a:avLst/>
          </a:prstGeom>
          <a:noFill/>
          <a:ln>
            <a:noFill/>
          </a:ln>
        </p:spPr>
      </p:pic>
      <p:sp>
        <p:nvSpPr>
          <p:cNvPr id="94" name="Google Shape;94;p17"/>
          <p:cNvSpPr txBox="1">
            <a:spLocks noGrp="1"/>
          </p:cNvSpPr>
          <p:nvPr>
            <p:ph type="body" idx="1"/>
          </p:nvPr>
        </p:nvSpPr>
        <p:spPr>
          <a:xfrm>
            <a:off x="311700" y="4207825"/>
            <a:ext cx="8041200" cy="796200"/>
          </a:xfrm>
          <a:prstGeom prst="rect">
            <a:avLst/>
          </a:prstGeom>
        </p:spPr>
        <p:txBody>
          <a:bodyPr spcFirstLastPara="1" wrap="square" lIns="91425" tIns="91425" rIns="91425" bIns="91425" anchor="t" anchorCtr="0">
            <a:normAutofit fontScale="85000" lnSpcReduction="10000"/>
          </a:bodyPr>
          <a:lstStyle/>
          <a:p>
            <a:pPr marL="0" lvl="0" indent="0" algn="l" rtl="0">
              <a:spcBef>
                <a:spcPts val="1200"/>
              </a:spcBef>
              <a:spcAft>
                <a:spcPts val="1200"/>
              </a:spcAft>
              <a:buNone/>
            </a:pPr>
            <a:r>
              <a:rPr lang="en" sz="1100">
                <a:solidFill>
                  <a:srgbClr val="000000"/>
                </a:solidFill>
                <a:latin typeface="Arial"/>
                <a:ea typeface="Arial"/>
                <a:cs typeface="Arial"/>
                <a:sym typeface="Arial"/>
              </a:rPr>
              <a:t>[1] M. B. Andra and T. Usagawa, “Portable keyword spotting and sound source detection system design on mobile robot with Mini Microphone Array,” </a:t>
            </a:r>
            <a:r>
              <a:rPr lang="en" sz="1100" i="1">
                <a:solidFill>
                  <a:srgbClr val="000000"/>
                </a:solidFill>
                <a:latin typeface="Arial"/>
                <a:ea typeface="Arial"/>
                <a:cs typeface="Arial"/>
                <a:sym typeface="Arial"/>
              </a:rPr>
              <a:t>2020 6th International Conference on Control, Automation and Robotics (ICCAR)</a:t>
            </a:r>
            <a:r>
              <a:rPr lang="en" sz="1100">
                <a:solidFill>
                  <a:srgbClr val="000000"/>
                </a:solidFill>
                <a:latin typeface="Arial"/>
                <a:ea typeface="Arial"/>
                <a:cs typeface="Arial"/>
                <a:sym typeface="Arial"/>
              </a:rPr>
              <a:t>, 2020. doi:10.1109/iccar49639.2020.9108086 </a:t>
            </a:r>
            <a:endParaRPr/>
          </a:p>
        </p:txBody>
      </p:sp>
    </p:spTree>
  </p:cSld>
  <p:clrMapOvr>
    <a:masterClrMapping/>
  </p:clrMapOvr>
  <mc:AlternateContent xmlns:mc="http://schemas.openxmlformats.org/markup-compatibility/2006" xmlns:p14="http://schemas.microsoft.com/office/powerpoint/2010/main">
    <mc:Choice Requires="p14">
      <p:transition spd="slow" p14:dur="2000" advTm="20000"/>
    </mc:Choice>
    <mc:Fallback xmlns="">
      <p:transition spd="slow" advTm="2000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Plan A: Sound Source Detection</a:t>
            </a:r>
            <a:endParaRPr/>
          </a:p>
        </p:txBody>
      </p:sp>
      <p:pic>
        <p:nvPicPr>
          <p:cNvPr id="100" name="Google Shape;100;p18"/>
          <p:cNvPicPr preferRelativeResize="0"/>
          <p:nvPr/>
        </p:nvPicPr>
        <p:blipFill>
          <a:blip r:embed="rId3">
            <a:alphaModFix/>
          </a:blip>
          <a:stretch>
            <a:fillRect/>
          </a:stretch>
        </p:blipFill>
        <p:spPr>
          <a:xfrm>
            <a:off x="3886100" y="1246325"/>
            <a:ext cx="746451" cy="716424"/>
          </a:xfrm>
          <a:prstGeom prst="rect">
            <a:avLst/>
          </a:prstGeom>
          <a:noFill/>
          <a:ln>
            <a:noFill/>
          </a:ln>
        </p:spPr>
      </p:pic>
      <p:sp>
        <p:nvSpPr>
          <p:cNvPr id="101" name="Google Shape;101;p18"/>
          <p:cNvSpPr txBox="1"/>
          <p:nvPr/>
        </p:nvSpPr>
        <p:spPr>
          <a:xfrm>
            <a:off x="3386725" y="2293225"/>
            <a:ext cx="4272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chemeClr val="accent3"/>
                </a:solidFill>
                <a:latin typeface="Proxima Nova"/>
                <a:ea typeface="Proxima Nova"/>
                <a:cs typeface="Proxima Nova"/>
                <a:sym typeface="Proxima Nova"/>
              </a:rPr>
              <a:t>60°</a:t>
            </a:r>
            <a:endParaRPr sz="1200">
              <a:solidFill>
                <a:schemeClr val="accent3"/>
              </a:solidFill>
              <a:latin typeface="Proxima Nova"/>
              <a:ea typeface="Proxima Nova"/>
              <a:cs typeface="Proxima Nova"/>
              <a:sym typeface="Proxima Nova"/>
            </a:endParaRPr>
          </a:p>
        </p:txBody>
      </p:sp>
      <p:pic>
        <p:nvPicPr>
          <p:cNvPr id="102" name="Google Shape;102;p18"/>
          <p:cNvPicPr preferRelativeResize="0"/>
          <p:nvPr/>
        </p:nvPicPr>
        <p:blipFill rotWithShape="1">
          <a:blip r:embed="rId4">
            <a:alphaModFix/>
          </a:blip>
          <a:srcRect l="16902" r="16994"/>
          <a:stretch/>
        </p:blipFill>
        <p:spPr>
          <a:xfrm rot="-5400000">
            <a:off x="2967850" y="-370977"/>
            <a:ext cx="3208300" cy="6307400"/>
          </a:xfrm>
          <a:prstGeom prst="rect">
            <a:avLst/>
          </a:prstGeom>
          <a:noFill/>
          <a:ln>
            <a:noFill/>
          </a:ln>
        </p:spPr>
      </p:pic>
      <p:sp>
        <p:nvSpPr>
          <p:cNvPr id="103" name="Google Shape;103;p18"/>
          <p:cNvSpPr txBox="1">
            <a:spLocks noGrp="1"/>
          </p:cNvSpPr>
          <p:nvPr>
            <p:ph type="body" idx="1"/>
          </p:nvPr>
        </p:nvSpPr>
        <p:spPr>
          <a:xfrm>
            <a:off x="5556425" y="1459300"/>
            <a:ext cx="1277100" cy="572700"/>
          </a:xfrm>
          <a:prstGeom prst="rect">
            <a:avLst/>
          </a:prstGeom>
        </p:spPr>
        <p:txBody>
          <a:bodyPr spcFirstLastPara="1" wrap="square" lIns="91425" tIns="91425" rIns="91425" bIns="91425" anchor="t" anchorCtr="0">
            <a:normAutofit/>
          </a:bodyPr>
          <a:lstStyle/>
          <a:p>
            <a:pPr marL="0" lvl="0" indent="0" algn="l" rtl="0">
              <a:lnSpc>
                <a:spcPct val="100000"/>
              </a:lnSpc>
              <a:spcBef>
                <a:spcPts val="0"/>
              </a:spcBef>
              <a:spcAft>
                <a:spcPts val="0"/>
              </a:spcAft>
              <a:buNone/>
            </a:pPr>
            <a:r>
              <a:rPr lang="en" sz="1200"/>
              <a:t>180° Acoustic FOV</a:t>
            </a:r>
            <a:endParaRPr sz="1200"/>
          </a:p>
          <a:p>
            <a:pPr marL="0" lvl="0" indent="0" algn="l" rtl="0">
              <a:spcBef>
                <a:spcPts val="0"/>
              </a:spcBef>
              <a:spcAft>
                <a:spcPts val="1200"/>
              </a:spcAft>
              <a:buNone/>
            </a:pPr>
            <a:endParaRPr/>
          </a:p>
        </p:txBody>
      </p:sp>
      <p:cxnSp>
        <p:nvCxnSpPr>
          <p:cNvPr id="104" name="Google Shape;104;p18"/>
          <p:cNvCxnSpPr/>
          <p:nvPr/>
        </p:nvCxnSpPr>
        <p:spPr>
          <a:xfrm>
            <a:off x="4568400" y="2867925"/>
            <a:ext cx="7200" cy="1264200"/>
          </a:xfrm>
          <a:prstGeom prst="straightConnector1">
            <a:avLst/>
          </a:prstGeom>
          <a:noFill/>
          <a:ln w="9525" cap="flat" cmpd="sng">
            <a:solidFill>
              <a:schemeClr val="dk2"/>
            </a:solidFill>
            <a:prstDash val="solid"/>
            <a:round/>
            <a:headEnd type="none" w="med" len="med"/>
            <a:tailEnd type="triangle" w="med" len="med"/>
          </a:ln>
        </p:spPr>
      </p:cxnSp>
      <p:sp>
        <p:nvSpPr>
          <p:cNvPr id="105" name="Google Shape;105;p18"/>
          <p:cNvSpPr txBox="1">
            <a:spLocks noGrp="1"/>
          </p:cNvSpPr>
          <p:nvPr>
            <p:ph type="body" idx="1"/>
          </p:nvPr>
        </p:nvSpPr>
        <p:spPr>
          <a:xfrm>
            <a:off x="3735350" y="3108238"/>
            <a:ext cx="677100" cy="3693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sz="1000" dirty="0"/>
              <a:t>R = 1m</a:t>
            </a:r>
            <a:endParaRPr sz="1000" dirty="0"/>
          </a:p>
        </p:txBody>
      </p:sp>
      <p:pic>
        <p:nvPicPr>
          <p:cNvPr id="106" name="Google Shape;106;p18"/>
          <p:cNvPicPr preferRelativeResize="0"/>
          <p:nvPr/>
        </p:nvPicPr>
        <p:blipFill rotWithShape="1">
          <a:blip r:embed="rId5">
            <a:alphaModFix/>
          </a:blip>
          <a:srcRect r="53622" b="47251"/>
          <a:stretch/>
        </p:blipFill>
        <p:spPr>
          <a:xfrm rot="10800000">
            <a:off x="3913100" y="1400275"/>
            <a:ext cx="1317800" cy="1325425"/>
          </a:xfrm>
          <a:prstGeom prst="rect">
            <a:avLst/>
          </a:prstGeom>
          <a:noFill/>
          <a:ln>
            <a:noFill/>
          </a:ln>
        </p:spPr>
      </p:pic>
      <p:sp>
        <p:nvSpPr>
          <p:cNvPr id="107" name="Google Shape;107;p18"/>
          <p:cNvSpPr txBox="1">
            <a:spLocks noGrp="1"/>
          </p:cNvSpPr>
          <p:nvPr>
            <p:ph type="body" idx="1"/>
          </p:nvPr>
        </p:nvSpPr>
        <p:spPr>
          <a:xfrm>
            <a:off x="2753600" y="1459298"/>
            <a:ext cx="1159500" cy="572700"/>
          </a:xfrm>
          <a:prstGeom prst="rect">
            <a:avLst/>
          </a:prstGeom>
        </p:spPr>
        <p:txBody>
          <a:bodyPr spcFirstLastPara="1" wrap="square" lIns="91425" tIns="91425" rIns="91425" bIns="91425" anchor="t" anchorCtr="0">
            <a:normAutofit fontScale="70000" lnSpcReduction="20000"/>
          </a:bodyPr>
          <a:lstStyle/>
          <a:p>
            <a:pPr marL="0" lvl="0" indent="0" algn="l" rtl="0">
              <a:spcBef>
                <a:spcPts val="0"/>
              </a:spcBef>
              <a:spcAft>
                <a:spcPts val="1200"/>
              </a:spcAft>
              <a:buNone/>
            </a:pPr>
            <a:r>
              <a:rPr lang="en" sz="1200"/>
              <a:t>Conference Microphone</a:t>
            </a:r>
            <a:endParaRPr/>
          </a:p>
        </p:txBody>
      </p:sp>
      <p:sp>
        <p:nvSpPr>
          <p:cNvPr id="108" name="Google Shape;108;p18"/>
          <p:cNvSpPr txBox="1">
            <a:spLocks noGrp="1"/>
          </p:cNvSpPr>
          <p:nvPr>
            <p:ph type="body" idx="1"/>
          </p:nvPr>
        </p:nvSpPr>
        <p:spPr>
          <a:xfrm>
            <a:off x="7254400" y="2571750"/>
            <a:ext cx="1630800" cy="785700"/>
          </a:xfrm>
          <a:prstGeom prst="rect">
            <a:avLst/>
          </a:prstGeom>
        </p:spPr>
        <p:txBody>
          <a:bodyPr spcFirstLastPara="1" wrap="square" lIns="91425" tIns="91425" rIns="91425" bIns="91425" anchor="t" anchorCtr="0">
            <a:normAutofit fontScale="85000" lnSpcReduction="20000"/>
          </a:bodyPr>
          <a:lstStyle/>
          <a:p>
            <a:pPr marL="0" lvl="0" indent="0" algn="l" rtl="0">
              <a:spcBef>
                <a:spcPts val="0"/>
              </a:spcBef>
              <a:spcAft>
                <a:spcPts val="1200"/>
              </a:spcAft>
              <a:buNone/>
            </a:pPr>
            <a:r>
              <a:rPr lang="en" sz="1200" dirty="0"/>
              <a:t>Raspberry Pi w/ SeeedStudio Microphone Array</a:t>
            </a:r>
            <a:endParaRPr dirty="0"/>
          </a:p>
        </p:txBody>
      </p:sp>
      <p:pic>
        <p:nvPicPr>
          <p:cNvPr id="3" name="Picture 2" descr="A green circuit board with many different components&#10;&#10;Description automatically generated">
            <a:extLst>
              <a:ext uri="{FF2B5EF4-FFF2-40B4-BE49-F238E27FC236}">
                <a16:creationId xmlns:a16="http://schemas.microsoft.com/office/drawing/2014/main" id="{2AC276C0-6D6E-C77A-4ADA-A6A6424A9B2D}"/>
              </a:ext>
            </a:extLst>
          </p:cNvPr>
          <p:cNvPicPr>
            <a:picLocks noChangeAspect="1"/>
          </p:cNvPicPr>
          <p:nvPr/>
        </p:nvPicPr>
        <p:blipFill rotWithShape="1">
          <a:blip r:embed="rId6"/>
          <a:srcRect l="557" t="19787" b="18309"/>
          <a:stretch/>
        </p:blipFill>
        <p:spPr>
          <a:xfrm>
            <a:off x="7085198" y="3253020"/>
            <a:ext cx="1926753" cy="1599217"/>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20000"/>
    </mc:Choice>
    <mc:Fallback xmlns="">
      <p:transition spd="slow" advTm="2000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Plan B</a:t>
            </a:r>
            <a:endParaRPr/>
          </a:p>
        </p:txBody>
      </p:sp>
      <p:pic>
        <p:nvPicPr>
          <p:cNvPr id="114" name="Google Shape;114;p19"/>
          <p:cNvPicPr preferRelativeResize="0"/>
          <p:nvPr/>
        </p:nvPicPr>
        <p:blipFill>
          <a:blip r:embed="rId3">
            <a:alphaModFix/>
          </a:blip>
          <a:stretch>
            <a:fillRect/>
          </a:stretch>
        </p:blipFill>
        <p:spPr>
          <a:xfrm>
            <a:off x="3886100" y="1246325"/>
            <a:ext cx="746451" cy="716424"/>
          </a:xfrm>
          <a:prstGeom prst="rect">
            <a:avLst/>
          </a:prstGeom>
          <a:noFill/>
          <a:ln>
            <a:noFill/>
          </a:ln>
        </p:spPr>
      </p:pic>
      <p:pic>
        <p:nvPicPr>
          <p:cNvPr id="115" name="Google Shape;115;p19"/>
          <p:cNvPicPr preferRelativeResize="0"/>
          <p:nvPr/>
        </p:nvPicPr>
        <p:blipFill>
          <a:blip r:embed="rId3">
            <a:alphaModFix/>
          </a:blip>
          <a:stretch>
            <a:fillRect/>
          </a:stretch>
        </p:blipFill>
        <p:spPr>
          <a:xfrm rot="1748605">
            <a:off x="2757050" y="1328625"/>
            <a:ext cx="746450" cy="716423"/>
          </a:xfrm>
          <a:prstGeom prst="rect">
            <a:avLst/>
          </a:prstGeom>
          <a:noFill/>
          <a:ln>
            <a:noFill/>
          </a:ln>
        </p:spPr>
      </p:pic>
      <p:pic>
        <p:nvPicPr>
          <p:cNvPr id="116" name="Google Shape;116;p19"/>
          <p:cNvPicPr preferRelativeResize="0"/>
          <p:nvPr/>
        </p:nvPicPr>
        <p:blipFill>
          <a:blip r:embed="rId3">
            <a:alphaModFix/>
          </a:blip>
          <a:stretch>
            <a:fillRect/>
          </a:stretch>
        </p:blipFill>
        <p:spPr>
          <a:xfrm rot="-2939182">
            <a:off x="4978950" y="1328625"/>
            <a:ext cx="746451" cy="716424"/>
          </a:xfrm>
          <a:prstGeom prst="rect">
            <a:avLst/>
          </a:prstGeom>
          <a:noFill/>
          <a:ln>
            <a:noFill/>
          </a:ln>
        </p:spPr>
      </p:pic>
      <p:sp>
        <p:nvSpPr>
          <p:cNvPr id="117" name="Google Shape;117;p19"/>
          <p:cNvSpPr/>
          <p:nvPr/>
        </p:nvSpPr>
        <p:spPr>
          <a:xfrm rot="7069497">
            <a:off x="2412959" y="2210478"/>
            <a:ext cx="494246" cy="177813"/>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Proxima Nova"/>
              <a:ea typeface="Proxima Nova"/>
              <a:cs typeface="Proxima Nova"/>
              <a:sym typeface="Proxima Nova"/>
            </a:endParaRPr>
          </a:p>
        </p:txBody>
      </p:sp>
      <p:sp>
        <p:nvSpPr>
          <p:cNvPr id="118" name="Google Shape;118;p19"/>
          <p:cNvSpPr/>
          <p:nvPr/>
        </p:nvSpPr>
        <p:spPr>
          <a:xfrm rot="2697049">
            <a:off x="5737784" y="2187831"/>
            <a:ext cx="494268" cy="177767"/>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Proxima Nova"/>
              <a:ea typeface="Proxima Nova"/>
              <a:cs typeface="Proxima Nova"/>
              <a:sym typeface="Proxima Nova"/>
            </a:endParaRPr>
          </a:p>
        </p:txBody>
      </p:sp>
      <p:sp>
        <p:nvSpPr>
          <p:cNvPr id="119" name="Google Shape;119;p19"/>
          <p:cNvSpPr/>
          <p:nvPr/>
        </p:nvSpPr>
        <p:spPr>
          <a:xfrm>
            <a:off x="4703650" y="2039275"/>
            <a:ext cx="427200" cy="230100"/>
          </a:xfrm>
          <a:prstGeom prst="curvedUpArrow">
            <a:avLst>
              <a:gd name="adj1" fmla="val 25000"/>
              <a:gd name="adj2" fmla="val 50000"/>
              <a:gd name="adj3" fmla="val 25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Proxima Nova"/>
              <a:ea typeface="Proxima Nova"/>
              <a:cs typeface="Proxima Nova"/>
              <a:sym typeface="Proxima Nova"/>
            </a:endParaRPr>
          </a:p>
        </p:txBody>
      </p:sp>
      <p:sp>
        <p:nvSpPr>
          <p:cNvPr id="120" name="Google Shape;120;p19"/>
          <p:cNvSpPr/>
          <p:nvPr/>
        </p:nvSpPr>
        <p:spPr>
          <a:xfrm rot="10797586">
            <a:off x="3386715" y="2038964"/>
            <a:ext cx="427200" cy="254100"/>
          </a:xfrm>
          <a:prstGeom prst="curvedDownArrow">
            <a:avLst>
              <a:gd name="adj1" fmla="val 25000"/>
              <a:gd name="adj2" fmla="val 50000"/>
              <a:gd name="adj3" fmla="val 25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Proxima Nova"/>
              <a:ea typeface="Proxima Nova"/>
              <a:cs typeface="Proxima Nova"/>
              <a:sym typeface="Proxima Nova"/>
            </a:endParaRPr>
          </a:p>
        </p:txBody>
      </p:sp>
      <p:sp>
        <p:nvSpPr>
          <p:cNvPr id="121" name="Google Shape;121;p19"/>
          <p:cNvSpPr txBox="1"/>
          <p:nvPr/>
        </p:nvSpPr>
        <p:spPr>
          <a:xfrm>
            <a:off x="3386725" y="2293225"/>
            <a:ext cx="4272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chemeClr val="accent3"/>
                </a:solidFill>
                <a:latin typeface="Proxima Nova"/>
                <a:ea typeface="Proxima Nova"/>
                <a:cs typeface="Proxima Nova"/>
                <a:sym typeface="Proxima Nova"/>
              </a:rPr>
              <a:t>60°</a:t>
            </a:r>
            <a:endParaRPr sz="1200">
              <a:solidFill>
                <a:schemeClr val="accent3"/>
              </a:solidFill>
              <a:latin typeface="Proxima Nova"/>
              <a:ea typeface="Proxima Nova"/>
              <a:cs typeface="Proxima Nova"/>
              <a:sym typeface="Proxima Nova"/>
            </a:endParaRPr>
          </a:p>
        </p:txBody>
      </p:sp>
      <p:sp>
        <p:nvSpPr>
          <p:cNvPr id="122" name="Google Shape;122;p19"/>
          <p:cNvSpPr txBox="1"/>
          <p:nvPr/>
        </p:nvSpPr>
        <p:spPr>
          <a:xfrm>
            <a:off x="4703650" y="2293225"/>
            <a:ext cx="4272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chemeClr val="accent3"/>
                </a:solidFill>
                <a:latin typeface="Proxima Nova"/>
                <a:ea typeface="Proxima Nova"/>
                <a:cs typeface="Proxima Nova"/>
                <a:sym typeface="Proxima Nova"/>
              </a:rPr>
              <a:t>60°</a:t>
            </a:r>
            <a:endParaRPr sz="1100">
              <a:solidFill>
                <a:schemeClr val="accent3"/>
              </a:solidFill>
              <a:latin typeface="Proxima Nova"/>
              <a:ea typeface="Proxima Nova"/>
              <a:cs typeface="Proxima Nova"/>
              <a:sym typeface="Proxima Nova"/>
            </a:endParaRPr>
          </a:p>
        </p:txBody>
      </p:sp>
      <p:pic>
        <p:nvPicPr>
          <p:cNvPr id="123" name="Google Shape;123;p19"/>
          <p:cNvPicPr preferRelativeResize="0"/>
          <p:nvPr/>
        </p:nvPicPr>
        <p:blipFill>
          <a:blip r:embed="rId4">
            <a:alphaModFix/>
          </a:blip>
          <a:stretch>
            <a:fillRect/>
          </a:stretch>
        </p:blipFill>
        <p:spPr>
          <a:xfrm>
            <a:off x="729125" y="2774300"/>
            <a:ext cx="1000851" cy="876541"/>
          </a:xfrm>
          <a:prstGeom prst="rect">
            <a:avLst/>
          </a:prstGeom>
          <a:noFill/>
          <a:ln>
            <a:noFill/>
          </a:ln>
        </p:spPr>
      </p:pic>
      <p:pic>
        <p:nvPicPr>
          <p:cNvPr id="124" name="Google Shape;124;p19"/>
          <p:cNvPicPr preferRelativeResize="0"/>
          <p:nvPr/>
        </p:nvPicPr>
        <p:blipFill>
          <a:blip r:embed="rId4">
            <a:alphaModFix/>
          </a:blip>
          <a:stretch>
            <a:fillRect/>
          </a:stretch>
        </p:blipFill>
        <p:spPr>
          <a:xfrm rot="-8" flipH="1">
            <a:off x="6970174" y="2774301"/>
            <a:ext cx="1000851" cy="876541"/>
          </a:xfrm>
          <a:prstGeom prst="rect">
            <a:avLst/>
          </a:prstGeom>
          <a:noFill/>
          <a:ln>
            <a:noFill/>
          </a:ln>
        </p:spPr>
      </p:pic>
      <p:sp>
        <p:nvSpPr>
          <p:cNvPr id="125" name="Google Shape;125;p19"/>
          <p:cNvSpPr txBox="1"/>
          <p:nvPr/>
        </p:nvSpPr>
        <p:spPr>
          <a:xfrm>
            <a:off x="1784825" y="2880700"/>
            <a:ext cx="1748100" cy="969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700">
                <a:solidFill>
                  <a:schemeClr val="accent3"/>
                </a:solidFill>
                <a:latin typeface="Proxima Nova"/>
                <a:ea typeface="Proxima Nova"/>
                <a:cs typeface="Proxima Nova"/>
                <a:sym typeface="Proxima Nova"/>
              </a:rPr>
              <a:t>Marvin!!</a:t>
            </a:r>
            <a:endParaRPr sz="1700">
              <a:solidFill>
                <a:schemeClr val="accent3"/>
              </a:solidFill>
              <a:latin typeface="Proxima Nova"/>
              <a:ea typeface="Proxima Nova"/>
              <a:cs typeface="Proxima Nova"/>
              <a:sym typeface="Proxima Nova"/>
            </a:endParaRPr>
          </a:p>
          <a:p>
            <a:pPr marL="0" lvl="0" indent="0" algn="l" rtl="0">
              <a:spcBef>
                <a:spcPts val="0"/>
              </a:spcBef>
              <a:spcAft>
                <a:spcPts val="0"/>
              </a:spcAft>
              <a:buNone/>
            </a:pPr>
            <a:r>
              <a:rPr lang="en" sz="1700">
                <a:solidFill>
                  <a:schemeClr val="accent3"/>
                </a:solidFill>
                <a:latin typeface="Proxima Nova"/>
                <a:ea typeface="Proxima Nova"/>
                <a:cs typeface="Proxima Nova"/>
                <a:sym typeface="Proxima Nova"/>
              </a:rPr>
              <a:t>Where is the bathroom?</a:t>
            </a:r>
            <a:endParaRPr sz="1700">
              <a:solidFill>
                <a:schemeClr val="accent3"/>
              </a:solidFill>
              <a:latin typeface="Proxima Nova"/>
              <a:ea typeface="Proxima Nova"/>
              <a:cs typeface="Proxima Nova"/>
              <a:sym typeface="Proxima Nova"/>
            </a:endParaRPr>
          </a:p>
        </p:txBody>
      </p:sp>
      <p:sp>
        <p:nvSpPr>
          <p:cNvPr id="126" name="Google Shape;126;p19"/>
          <p:cNvSpPr txBox="1"/>
          <p:nvPr/>
        </p:nvSpPr>
        <p:spPr>
          <a:xfrm>
            <a:off x="5321475" y="2836975"/>
            <a:ext cx="1563600" cy="9696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sz="1700" dirty="0">
                <a:solidFill>
                  <a:schemeClr val="accent3"/>
                </a:solidFill>
                <a:latin typeface="Proxima Nova"/>
                <a:ea typeface="Proxima Nova"/>
                <a:cs typeface="Proxima Nova"/>
                <a:sym typeface="Proxima Nova"/>
              </a:rPr>
              <a:t>Marvin!!</a:t>
            </a:r>
            <a:endParaRPr sz="1700" dirty="0">
              <a:solidFill>
                <a:schemeClr val="accent3"/>
              </a:solidFill>
              <a:latin typeface="Proxima Nova"/>
              <a:ea typeface="Proxima Nova"/>
              <a:cs typeface="Proxima Nova"/>
              <a:sym typeface="Proxima Nova"/>
            </a:endParaRPr>
          </a:p>
          <a:p>
            <a:pPr marL="0" lvl="0" indent="0" algn="r" rtl="0">
              <a:spcBef>
                <a:spcPts val="0"/>
              </a:spcBef>
              <a:spcAft>
                <a:spcPts val="0"/>
              </a:spcAft>
              <a:buNone/>
            </a:pPr>
            <a:r>
              <a:rPr lang="en" sz="1700" dirty="0">
                <a:solidFill>
                  <a:schemeClr val="accent3"/>
                </a:solidFill>
                <a:latin typeface="Proxima Nova"/>
                <a:ea typeface="Proxima Nova"/>
                <a:cs typeface="Proxima Nova"/>
                <a:sym typeface="Proxima Nova"/>
              </a:rPr>
              <a:t>Where is the professor?</a:t>
            </a:r>
            <a:endParaRPr sz="1700" dirty="0">
              <a:solidFill>
                <a:schemeClr val="accent3"/>
              </a:solidFill>
              <a:latin typeface="Proxima Nova"/>
              <a:ea typeface="Proxima Nova"/>
              <a:cs typeface="Proxima Nova"/>
              <a:sym typeface="Proxima Nova"/>
            </a:endParaRPr>
          </a:p>
        </p:txBody>
      </p:sp>
    </p:spTree>
  </p:cSld>
  <p:clrMapOvr>
    <a:masterClrMapping/>
  </p:clrMapOvr>
  <mc:AlternateContent xmlns:mc="http://schemas.openxmlformats.org/markup-compatibility/2006" xmlns:p14="http://schemas.microsoft.com/office/powerpoint/2010/main">
    <mc:Choice Requires="p14">
      <p:transition spd="slow" p14:dur="2000" advTm="20000"/>
    </mc:Choice>
    <mc:Fallback xmlns="">
      <p:transition spd="slow" advTm="2000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Design -Head</a:t>
            </a:r>
            <a:endParaRPr/>
          </a:p>
        </p:txBody>
      </p:sp>
      <p:sp>
        <p:nvSpPr>
          <p:cNvPr id="132" name="Google Shape;132;p2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133" name="Google Shape;133;p20"/>
          <p:cNvPicPr preferRelativeResize="0"/>
          <p:nvPr/>
        </p:nvPicPr>
        <p:blipFill rotWithShape="1">
          <a:blip r:embed="rId3">
            <a:alphaModFix/>
          </a:blip>
          <a:srcRect t="3929" r="6217"/>
          <a:stretch/>
        </p:blipFill>
        <p:spPr>
          <a:xfrm>
            <a:off x="257025" y="1053375"/>
            <a:ext cx="2644100" cy="3614600"/>
          </a:xfrm>
          <a:prstGeom prst="rect">
            <a:avLst/>
          </a:prstGeom>
          <a:noFill/>
          <a:ln>
            <a:noFill/>
          </a:ln>
        </p:spPr>
      </p:pic>
      <p:pic>
        <p:nvPicPr>
          <p:cNvPr id="134" name="Google Shape;134;p20"/>
          <p:cNvPicPr preferRelativeResize="0"/>
          <p:nvPr/>
        </p:nvPicPr>
        <p:blipFill>
          <a:blip r:embed="rId4">
            <a:alphaModFix/>
          </a:blip>
          <a:stretch>
            <a:fillRect/>
          </a:stretch>
        </p:blipFill>
        <p:spPr>
          <a:xfrm>
            <a:off x="3096837" y="1053375"/>
            <a:ext cx="3085137" cy="3614599"/>
          </a:xfrm>
          <a:prstGeom prst="rect">
            <a:avLst/>
          </a:prstGeom>
          <a:noFill/>
          <a:ln>
            <a:noFill/>
          </a:ln>
        </p:spPr>
      </p:pic>
      <p:sp>
        <p:nvSpPr>
          <p:cNvPr id="135" name="Google Shape;135;p20"/>
          <p:cNvSpPr txBox="1"/>
          <p:nvPr/>
        </p:nvSpPr>
        <p:spPr>
          <a:xfrm>
            <a:off x="1058925" y="4614475"/>
            <a:ext cx="9486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chemeClr val="accent3"/>
                </a:solidFill>
                <a:latin typeface="Proxima Nova"/>
                <a:ea typeface="Proxima Nova"/>
                <a:cs typeface="Proxima Nova"/>
                <a:sym typeface="Proxima Nova"/>
              </a:rPr>
              <a:t>Sketch                                  </a:t>
            </a:r>
            <a:endParaRPr sz="1800">
              <a:solidFill>
                <a:schemeClr val="accent3"/>
              </a:solidFill>
              <a:latin typeface="Proxima Nova"/>
              <a:ea typeface="Proxima Nova"/>
              <a:cs typeface="Proxima Nova"/>
              <a:sym typeface="Proxima Nova"/>
            </a:endParaRPr>
          </a:p>
        </p:txBody>
      </p:sp>
      <p:sp>
        <p:nvSpPr>
          <p:cNvPr id="136" name="Google Shape;136;p20"/>
          <p:cNvSpPr txBox="1"/>
          <p:nvPr/>
        </p:nvSpPr>
        <p:spPr>
          <a:xfrm>
            <a:off x="4077550" y="4614475"/>
            <a:ext cx="14976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chemeClr val="accent3"/>
                </a:solidFill>
                <a:latin typeface="Proxima Nova"/>
                <a:ea typeface="Proxima Nova"/>
                <a:cs typeface="Proxima Nova"/>
                <a:sym typeface="Proxima Nova"/>
              </a:rPr>
              <a:t>3D Design</a:t>
            </a:r>
            <a:endParaRPr sz="1800">
              <a:solidFill>
                <a:schemeClr val="accent3"/>
              </a:solidFill>
              <a:latin typeface="Proxima Nova"/>
              <a:ea typeface="Proxima Nova"/>
              <a:cs typeface="Proxima Nova"/>
              <a:sym typeface="Proxima Nova"/>
            </a:endParaRPr>
          </a:p>
        </p:txBody>
      </p:sp>
      <p:sp>
        <p:nvSpPr>
          <p:cNvPr id="137" name="Google Shape;137;p20"/>
          <p:cNvSpPr txBox="1"/>
          <p:nvPr/>
        </p:nvSpPr>
        <p:spPr>
          <a:xfrm>
            <a:off x="7205575" y="4614475"/>
            <a:ext cx="12039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chemeClr val="accent3"/>
                </a:solidFill>
                <a:latin typeface="Proxima Nova"/>
                <a:ea typeface="Proxima Nova"/>
                <a:cs typeface="Proxima Nova"/>
                <a:sym typeface="Proxima Nova"/>
              </a:rPr>
              <a:t>3D print</a:t>
            </a:r>
            <a:endParaRPr sz="1800">
              <a:solidFill>
                <a:schemeClr val="accent3"/>
              </a:solidFill>
              <a:latin typeface="Proxima Nova"/>
              <a:ea typeface="Proxima Nova"/>
              <a:cs typeface="Proxima Nova"/>
              <a:sym typeface="Proxima Nova"/>
            </a:endParaRPr>
          </a:p>
        </p:txBody>
      </p:sp>
      <p:pic>
        <p:nvPicPr>
          <p:cNvPr id="138" name="Google Shape;138;p20"/>
          <p:cNvPicPr preferRelativeResize="0"/>
          <p:nvPr/>
        </p:nvPicPr>
        <p:blipFill rotWithShape="1">
          <a:blip r:embed="rId5">
            <a:alphaModFix/>
          </a:blip>
          <a:srcRect l="30217" t="38002" r="37283" b="28611"/>
          <a:stretch/>
        </p:blipFill>
        <p:spPr>
          <a:xfrm>
            <a:off x="6338075" y="1125350"/>
            <a:ext cx="2586378" cy="354262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advTm="20000"/>
    </mc:Choice>
    <mc:Fallback xmlns="">
      <p:transition spd="slow" advTm="2000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Design -Eyes</a:t>
            </a:r>
            <a:endParaRPr/>
          </a:p>
        </p:txBody>
      </p:sp>
      <p:sp>
        <p:nvSpPr>
          <p:cNvPr id="144" name="Google Shape;144;p2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sp>
        <p:nvSpPr>
          <p:cNvPr id="145" name="Google Shape;145;p21"/>
          <p:cNvSpPr txBox="1"/>
          <p:nvPr/>
        </p:nvSpPr>
        <p:spPr>
          <a:xfrm>
            <a:off x="657350" y="4614475"/>
            <a:ext cx="16320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chemeClr val="accent3"/>
                </a:solidFill>
                <a:latin typeface="Proxima Nova"/>
                <a:ea typeface="Proxima Nova"/>
                <a:cs typeface="Proxima Nova"/>
                <a:sym typeface="Proxima Nova"/>
              </a:rPr>
              <a:t>Original Board                                  </a:t>
            </a:r>
            <a:endParaRPr sz="1800">
              <a:solidFill>
                <a:schemeClr val="accent3"/>
              </a:solidFill>
              <a:latin typeface="Proxima Nova"/>
              <a:ea typeface="Proxima Nova"/>
              <a:cs typeface="Proxima Nova"/>
              <a:sym typeface="Proxima Nova"/>
            </a:endParaRPr>
          </a:p>
        </p:txBody>
      </p:sp>
      <p:sp>
        <p:nvSpPr>
          <p:cNvPr id="146" name="Google Shape;146;p21"/>
          <p:cNvSpPr txBox="1"/>
          <p:nvPr/>
        </p:nvSpPr>
        <p:spPr>
          <a:xfrm>
            <a:off x="4077550" y="4614475"/>
            <a:ext cx="14976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chemeClr val="accent3"/>
                </a:solidFill>
                <a:latin typeface="Proxima Nova"/>
                <a:ea typeface="Proxima Nova"/>
                <a:cs typeface="Proxima Nova"/>
                <a:sym typeface="Proxima Nova"/>
              </a:rPr>
              <a:t>Final Board</a:t>
            </a:r>
            <a:endParaRPr sz="1800">
              <a:solidFill>
                <a:schemeClr val="accent3"/>
              </a:solidFill>
              <a:latin typeface="Proxima Nova"/>
              <a:ea typeface="Proxima Nova"/>
              <a:cs typeface="Proxima Nova"/>
              <a:sym typeface="Proxima Nova"/>
            </a:endParaRPr>
          </a:p>
        </p:txBody>
      </p:sp>
      <p:sp>
        <p:nvSpPr>
          <p:cNvPr id="147" name="Google Shape;147;p21"/>
          <p:cNvSpPr txBox="1"/>
          <p:nvPr/>
        </p:nvSpPr>
        <p:spPr>
          <a:xfrm>
            <a:off x="6721150" y="4614475"/>
            <a:ext cx="19185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chemeClr val="accent3"/>
                </a:solidFill>
                <a:latin typeface="Proxima Nova"/>
                <a:ea typeface="Proxima Nova"/>
                <a:cs typeface="Proxima Nova"/>
                <a:sym typeface="Proxima Nova"/>
              </a:rPr>
              <a:t>Complete Head</a:t>
            </a:r>
            <a:endParaRPr sz="1800">
              <a:solidFill>
                <a:schemeClr val="accent3"/>
              </a:solidFill>
              <a:latin typeface="Proxima Nova"/>
              <a:ea typeface="Proxima Nova"/>
              <a:cs typeface="Proxima Nova"/>
              <a:sym typeface="Proxima Nova"/>
            </a:endParaRPr>
          </a:p>
        </p:txBody>
      </p:sp>
      <p:pic>
        <p:nvPicPr>
          <p:cNvPr id="148" name="Google Shape;148;p21"/>
          <p:cNvPicPr preferRelativeResize="0"/>
          <p:nvPr/>
        </p:nvPicPr>
        <p:blipFill rotWithShape="1">
          <a:blip r:embed="rId3">
            <a:alphaModFix/>
          </a:blip>
          <a:srcRect l="11831" r="10637"/>
          <a:stretch/>
        </p:blipFill>
        <p:spPr>
          <a:xfrm>
            <a:off x="6377675" y="1053375"/>
            <a:ext cx="2498800" cy="3614600"/>
          </a:xfrm>
          <a:prstGeom prst="rect">
            <a:avLst/>
          </a:prstGeom>
          <a:noFill/>
          <a:ln>
            <a:noFill/>
          </a:ln>
        </p:spPr>
      </p:pic>
      <p:pic>
        <p:nvPicPr>
          <p:cNvPr id="149" name="Google Shape;149;p21"/>
          <p:cNvPicPr preferRelativeResize="0"/>
          <p:nvPr/>
        </p:nvPicPr>
        <p:blipFill rotWithShape="1">
          <a:blip r:embed="rId4">
            <a:alphaModFix/>
          </a:blip>
          <a:srcRect l="38118" t="55519" r="35933" b="17662"/>
          <a:stretch/>
        </p:blipFill>
        <p:spPr>
          <a:xfrm>
            <a:off x="311700" y="1126350"/>
            <a:ext cx="2498799" cy="3443523"/>
          </a:xfrm>
          <a:prstGeom prst="rect">
            <a:avLst/>
          </a:prstGeom>
          <a:noFill/>
          <a:ln>
            <a:noFill/>
          </a:ln>
        </p:spPr>
      </p:pic>
      <p:pic>
        <p:nvPicPr>
          <p:cNvPr id="150" name="Google Shape;150;p21"/>
          <p:cNvPicPr preferRelativeResize="0"/>
          <p:nvPr/>
        </p:nvPicPr>
        <p:blipFill rotWithShape="1">
          <a:blip r:embed="rId5">
            <a:alphaModFix/>
          </a:blip>
          <a:srcRect l="28436" t="30473" r="28175" b="24090"/>
          <a:stretch/>
        </p:blipFill>
        <p:spPr>
          <a:xfrm>
            <a:off x="3430824" y="1079653"/>
            <a:ext cx="2498799" cy="3489224"/>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advTm="20000"/>
    </mc:Choice>
    <mc:Fallback xmlns="">
      <p:transition spd="slow" advTm="20000"/>
    </mc:Fallback>
  </mc:AlternateContent>
</p:sld>
</file>

<file path=ppt/theme/theme1.xml><?xml version="1.0" encoding="utf-8"?>
<a:theme xmlns:a="http://schemas.openxmlformats.org/drawingml/2006/main"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FF5252"/>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TotalTime>
  <Words>981</Words>
  <Application>Microsoft Office PowerPoint</Application>
  <PresentationFormat>화면 슬라이드 쇼(16:9)</PresentationFormat>
  <Paragraphs>127</Paragraphs>
  <Slides>21</Slides>
  <Notes>20</Notes>
  <HiddenSlides>0</HiddenSlides>
  <MMClips>0</MMClips>
  <ScaleCrop>false</ScaleCrop>
  <HeadingPairs>
    <vt:vector size="6" baseType="variant">
      <vt:variant>
        <vt:lpstr>사용한 글꼴</vt:lpstr>
      </vt:variant>
      <vt:variant>
        <vt:i4>2</vt:i4>
      </vt:variant>
      <vt:variant>
        <vt:lpstr>테마</vt:lpstr>
      </vt:variant>
      <vt:variant>
        <vt:i4>1</vt:i4>
      </vt:variant>
      <vt:variant>
        <vt:lpstr>슬라이드 제목</vt:lpstr>
      </vt:variant>
      <vt:variant>
        <vt:i4>21</vt:i4>
      </vt:variant>
    </vt:vector>
  </HeadingPairs>
  <TitlesOfParts>
    <vt:vector size="24" baseType="lpstr">
      <vt:lpstr>Proxima Nova</vt:lpstr>
      <vt:lpstr>Arial</vt:lpstr>
      <vt:lpstr>Spearmint</vt:lpstr>
      <vt:lpstr>Marvin the Receptionist</vt:lpstr>
      <vt:lpstr>Introduction</vt:lpstr>
      <vt:lpstr>Introduction</vt:lpstr>
      <vt:lpstr>Motivation</vt:lpstr>
      <vt:lpstr>Existing Research - SSD, Keyword Spotting Robot</vt:lpstr>
      <vt:lpstr>Plan A: Sound Source Detection</vt:lpstr>
      <vt:lpstr>Plan B</vt:lpstr>
      <vt:lpstr>Design -Head</vt:lpstr>
      <vt:lpstr>Design -Eyes</vt:lpstr>
      <vt:lpstr>Hardware</vt:lpstr>
      <vt:lpstr>How Marvin Works -0</vt:lpstr>
      <vt:lpstr>How Marvin Works -1</vt:lpstr>
      <vt:lpstr>How Marvin Works -2</vt:lpstr>
      <vt:lpstr>How Marvin Works -3</vt:lpstr>
      <vt:lpstr>How Marvin Works -4</vt:lpstr>
      <vt:lpstr>Machine States</vt:lpstr>
      <vt:lpstr>Experiment and Analysis</vt:lpstr>
      <vt:lpstr>PowerPoint 프레젠테이션</vt:lpstr>
      <vt:lpstr>Lessons Learned</vt:lpstr>
      <vt:lpstr>Future Research</vt:lpstr>
      <vt:lpstr>PowerPoint 프레젠테이션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Marvin the Receptionist</dc:title>
  <cp:lastModifiedBy>JeonYeeun</cp:lastModifiedBy>
  <cp:revision>2</cp:revision>
  <dcterms:modified xsi:type="dcterms:W3CDTF">2023-12-14T06:41:03Z</dcterms:modified>
</cp:coreProperties>
</file>